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469" r:id="rId2"/>
    <p:sldId id="619" r:id="rId3"/>
    <p:sldId id="642" r:id="rId4"/>
    <p:sldId id="535" r:id="rId5"/>
    <p:sldId id="637" r:id="rId6"/>
    <p:sldId id="638" r:id="rId7"/>
    <p:sldId id="635" r:id="rId8"/>
    <p:sldId id="639" r:id="rId9"/>
    <p:sldId id="640" r:id="rId10"/>
    <p:sldId id="641" r:id="rId11"/>
    <p:sldId id="643" r:id="rId12"/>
    <p:sldId id="644" r:id="rId13"/>
    <p:sldId id="645" r:id="rId14"/>
    <p:sldId id="634" r:id="rId15"/>
    <p:sldId id="633" r:id="rId16"/>
  </p:sldIdLst>
  <p:sldSz cx="9144000" cy="5143500" type="screen16x9"/>
  <p:notesSz cx="6858000" cy="9144000"/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94">
          <p15:clr>
            <a:srgbClr val="A4A3A4"/>
          </p15:clr>
        </p15:guide>
        <p15:guide id="2" pos="296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32323"/>
    <a:srgbClr val="333333"/>
    <a:srgbClr val="F2F2F2"/>
    <a:srgbClr val="007650"/>
    <a:srgbClr val="383939"/>
    <a:srgbClr val="666666"/>
    <a:srgbClr val="999999"/>
    <a:srgbClr val="CCCCCC"/>
    <a:srgbClr val="EAEAEA"/>
    <a:srgbClr val="0030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4" autoAdjust="0"/>
    <p:restoredTop sz="94660"/>
  </p:normalViewPr>
  <p:slideViewPr>
    <p:cSldViewPr>
      <p:cViewPr varScale="1">
        <p:scale>
          <a:sx n="105" d="100"/>
          <a:sy n="105" d="100"/>
        </p:scale>
        <p:origin x="200" y="472"/>
      </p:cViewPr>
      <p:guideLst>
        <p:guide orient="horz" pos="1494"/>
        <p:guide pos="296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1" y="1597821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1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1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8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4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4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1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  <p:txStyles>
    <p:titleStyle>
      <a:lvl1pPr algn="ctr" defTabSz="91376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image" Target="../media/image2.png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image" Target="../media/image3.png"/><Relationship Id="rId1" Type="http://schemas.openxmlformats.org/officeDocument/2006/relationships/tags" Target="../tags/tag2.xml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Relationship Id="rId3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image" Target="../media/image2.png"/><Relationship Id="rId5" Type="http://schemas.openxmlformats.org/officeDocument/2006/relationships/image" Target="../media/image7.jpeg"/><Relationship Id="rId1" Type="http://schemas.openxmlformats.org/officeDocument/2006/relationships/tags" Target="../tags/tag3.xml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png"/><Relationship Id="rId3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Relationship Id="rId7" Type="http://schemas.openxmlformats.org/officeDocument/2006/relationships/image" Target="../media/image23.png"/><Relationship Id="rId8" Type="http://schemas.openxmlformats.org/officeDocument/2006/relationships/image" Target="../media/image24.jpeg"/><Relationship Id="rId9" Type="http://schemas.openxmlformats.org/officeDocument/2006/relationships/image" Target="../media/image25.jpeg"/><Relationship Id="rId10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hyperlink" Target="tel:18-611-001-002" TargetMode="External"/><Relationship Id="rId5" Type="http://schemas.openxmlformats.org/officeDocument/2006/relationships/image" Target="../media/image3.png"/><Relationship Id="rId1" Type="http://schemas.openxmlformats.org/officeDocument/2006/relationships/tags" Target="../tags/tag4.xml"/><Relationship Id="rId2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 flipH="1">
            <a:off x="900957" y="1921540"/>
            <a:ext cx="4977260" cy="6331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base"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41404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en-GB" altLang="zh-CN" sz="3200" b="1" dirty="0" smtClean="0">
                <a:solidFill>
                  <a:srgbClr val="41404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Company Introduction</a:t>
            </a:r>
            <a:endParaRPr lang="zh-CN" sz="3200" b="1" dirty="0">
              <a:solidFill>
                <a:srgbClr val="41404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00957" y="1975920"/>
            <a:ext cx="4608512" cy="0"/>
          </a:xfrm>
          <a:prstGeom prst="line">
            <a:avLst/>
          </a:prstGeom>
          <a:ln w="12700">
            <a:solidFill>
              <a:srgbClr val="414042"/>
            </a:solidFill>
            <a:prstDash val="sysDot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900957" y="2597907"/>
            <a:ext cx="4608512" cy="6897"/>
          </a:xfrm>
          <a:prstGeom prst="line">
            <a:avLst/>
          </a:prstGeom>
          <a:ln w="12700">
            <a:solidFill>
              <a:srgbClr val="414042"/>
            </a:solidFill>
            <a:prstDash val="sysDot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 flipH="1">
            <a:off x="1044973" y="2700690"/>
            <a:ext cx="2991525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fontAlgn="base">
              <a:lnSpc>
                <a:spcPct val="120000"/>
              </a:lnSpc>
            </a:pPr>
            <a:r>
              <a:rPr lang="en-US" altLang="zh-CN" b="1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F&amp;F</a:t>
            </a:r>
            <a:r>
              <a:rPr lang="zh-CN" altLang="en-US" b="1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en-US" altLang="zh-CN" b="1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Beijing</a:t>
            </a:r>
            <a:r>
              <a:rPr lang="zh-CN" altLang="en-US" b="1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    </a:t>
            </a:r>
            <a:r>
              <a:rPr lang="en-US" altLang="zh-CN" b="1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Dec. 2016</a:t>
            </a:r>
            <a:endParaRPr lang="zh-CN" alt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3"/>
          <p:cNvSpPr/>
          <p:nvPr/>
        </p:nvSpPr>
        <p:spPr>
          <a:xfrm flipH="1">
            <a:off x="940094" y="511964"/>
            <a:ext cx="7389459" cy="1182055"/>
          </a:xfrm>
          <a:custGeom>
            <a:avLst/>
            <a:gdLst>
              <a:gd name="connsiteX0" fmla="*/ 0 w 2600392"/>
              <a:gd name="connsiteY0" fmla="*/ 0 h 1677382"/>
              <a:gd name="connsiteX1" fmla="*/ 2600392 w 2600392"/>
              <a:gd name="connsiteY1" fmla="*/ 0 h 1677382"/>
              <a:gd name="connsiteX2" fmla="*/ 2600392 w 2600392"/>
              <a:gd name="connsiteY2" fmla="*/ 1677382 h 1677382"/>
              <a:gd name="connsiteX3" fmla="*/ 0 w 2600392"/>
              <a:gd name="connsiteY3" fmla="*/ 1677382 h 1677382"/>
              <a:gd name="connsiteX4" fmla="*/ 0 w 2600392"/>
              <a:gd name="connsiteY4" fmla="*/ 0 h 1677382"/>
              <a:gd name="connsiteX0-1" fmla="*/ 0 w 2600392"/>
              <a:gd name="connsiteY0-2" fmla="*/ 0 h 1677382"/>
              <a:gd name="connsiteX1-3" fmla="*/ 2600392 w 2600392"/>
              <a:gd name="connsiteY1-4" fmla="*/ 0 h 1677382"/>
              <a:gd name="connsiteX2-5" fmla="*/ 2600392 w 2600392"/>
              <a:gd name="connsiteY2-6" fmla="*/ 1677382 h 1677382"/>
              <a:gd name="connsiteX3-7" fmla="*/ 0 w 2600392"/>
              <a:gd name="connsiteY3-8" fmla="*/ 1677382 h 1677382"/>
              <a:gd name="connsiteX4-9" fmla="*/ 91440 w 2600392"/>
              <a:gd name="connsiteY4-10" fmla="*/ 91440 h 1677382"/>
              <a:gd name="connsiteX0-11" fmla="*/ 0 w 2600392"/>
              <a:gd name="connsiteY0-12" fmla="*/ 124250 h 1801632"/>
              <a:gd name="connsiteX1-13" fmla="*/ 2600392 w 2600392"/>
              <a:gd name="connsiteY1-14" fmla="*/ 124250 h 1801632"/>
              <a:gd name="connsiteX2-15" fmla="*/ 2600392 w 2600392"/>
              <a:gd name="connsiteY2-16" fmla="*/ 1801632 h 1801632"/>
              <a:gd name="connsiteX3-17" fmla="*/ 0 w 2600392"/>
              <a:gd name="connsiteY3-18" fmla="*/ 1801632 h 1801632"/>
              <a:gd name="connsiteX4-19" fmla="*/ 91440 w 2600392"/>
              <a:gd name="connsiteY4-20" fmla="*/ 215690 h 18016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00392" h="1801632">
                <a:moveTo>
                  <a:pt x="0" y="124250"/>
                </a:moveTo>
                <a:cubicBezTo>
                  <a:pt x="866797" y="124250"/>
                  <a:pt x="2166993" y="-155314"/>
                  <a:pt x="2600392" y="124250"/>
                </a:cubicBezTo>
                <a:lnTo>
                  <a:pt x="2600392" y="1801632"/>
                </a:lnTo>
                <a:lnTo>
                  <a:pt x="0" y="1801632"/>
                </a:lnTo>
                <a:cubicBezTo>
                  <a:pt x="0" y="1242505"/>
                  <a:pt x="91440" y="215690"/>
                  <a:pt x="91440" y="215690"/>
                </a:cubicBezTo>
              </a:path>
            </a:pathLst>
          </a:custGeom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en-US" altLang="zh-CN" sz="6600" dirty="0">
                <a:solidFill>
                  <a:srgbClr val="41404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Freedom &amp; Fraternity</a:t>
            </a:r>
            <a:endParaRPr lang="zh-CN" altLang="en-US" sz="6600" dirty="0">
              <a:solidFill>
                <a:srgbClr val="41404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9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1692" cy="541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689" y="2046587"/>
            <a:ext cx="488360" cy="488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4208287" y="1891491"/>
            <a:ext cx="1556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0" algn="l">
              <a:buNone/>
            </a:pPr>
            <a:r>
              <a:rPr lang="en-GB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+mn-ea"/>
              </a:rPr>
              <a:t>About us</a:t>
            </a:r>
            <a:endParaRPr lang="zh-CN" alt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Verdana" panose="020B0604030504040204" pitchFamily="34" charset="0"/>
              <a:ea typeface="微软雅黑" panose="020B0503020204020204" pitchFamily="34" charset="-122"/>
              <a:cs typeface="Verdana" panose="020B0604030504040204" pitchFamily="34" charset="0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208287" y="2672541"/>
            <a:ext cx="2517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0" algn="l">
              <a:buNone/>
            </a:pPr>
            <a:r>
              <a:rPr lang="en-GB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+mn-ea"/>
              </a:rPr>
              <a:t>Case Examples</a:t>
            </a:r>
            <a:endParaRPr lang="zh-CN" alt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Verdana" panose="020B0604030504040204" pitchFamily="34" charset="0"/>
              <a:ea typeface="微软雅黑" panose="020B0503020204020204" pitchFamily="34" charset="-122"/>
              <a:cs typeface="Verdana" panose="020B0604030504040204" pitchFamily="34" charset="0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208287" y="3478237"/>
            <a:ext cx="18357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0" algn="l">
              <a:buNone/>
            </a:pPr>
            <a:r>
              <a:rPr lang="en-GB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+mn-ea"/>
              </a:rPr>
              <a:t>Contact us</a:t>
            </a:r>
            <a:endParaRPr lang="zh-CN" alt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Verdana" panose="020B0604030504040204" pitchFamily="34" charset="0"/>
              <a:ea typeface="微软雅黑" panose="020B0503020204020204" pitchFamily="34" charset="-122"/>
              <a:cs typeface="Verdana" panose="020B0604030504040204" pitchFamily="34" charset="0"/>
              <a:sym typeface="+mn-ea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2915920" y="1871345"/>
            <a:ext cx="504190" cy="50419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961640" y="1917700"/>
            <a:ext cx="412115" cy="412115"/>
          </a:xfrm>
          <a:prstGeom prst="ellipse">
            <a:avLst/>
          </a:prstGeom>
          <a:solidFill>
            <a:srgbClr val="00765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05455" y="1930400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</a:p>
        </p:txBody>
      </p:sp>
      <p:sp>
        <p:nvSpPr>
          <p:cNvPr id="9" name="椭圆 8"/>
          <p:cNvSpPr/>
          <p:nvPr/>
        </p:nvSpPr>
        <p:spPr>
          <a:xfrm>
            <a:off x="2915920" y="2649855"/>
            <a:ext cx="504190" cy="50419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961640" y="2695575"/>
            <a:ext cx="412115" cy="412115"/>
          </a:xfrm>
          <a:prstGeom prst="ellipse">
            <a:avLst/>
          </a:prstGeom>
          <a:solidFill>
            <a:srgbClr val="00765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05455" y="2708910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</a:p>
        </p:txBody>
      </p:sp>
      <p:sp>
        <p:nvSpPr>
          <p:cNvPr id="15" name="椭圆 14"/>
          <p:cNvSpPr/>
          <p:nvPr/>
        </p:nvSpPr>
        <p:spPr>
          <a:xfrm>
            <a:off x="2915920" y="3412490"/>
            <a:ext cx="504190" cy="50419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961640" y="3458210"/>
            <a:ext cx="412115" cy="412115"/>
          </a:xfrm>
          <a:prstGeom prst="ellipse">
            <a:avLst/>
          </a:prstGeom>
          <a:solidFill>
            <a:srgbClr val="00765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005455" y="3471862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174751" y="643295"/>
            <a:ext cx="229582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CN" sz="5000" b="1" dirty="0" smtClean="0">
                <a:solidFill>
                  <a:srgbClr val="41404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Index</a:t>
            </a:r>
            <a:endParaRPr lang="zh-CN" altLang="en-US" sz="5000" b="1" dirty="0">
              <a:solidFill>
                <a:srgbClr val="414042"/>
              </a:solidFill>
              <a:latin typeface="Verdana" panose="020B0604030504040204" pitchFamily="34" charset="0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pic>
        <p:nvPicPr>
          <p:cNvPr id="21" name="图片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530" y="687359"/>
            <a:ext cx="661699" cy="66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" y="1056716"/>
            <a:ext cx="9046028" cy="63264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5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F&amp;F</a:t>
            </a:r>
          </a:p>
          <a:p>
            <a:pPr>
              <a:lnSpc>
                <a:spcPct val="100000"/>
              </a:lnSpc>
            </a:pPr>
            <a:r>
              <a:rPr lang="en-GB" altLang="zh-CN" sz="1350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For </a:t>
            </a:r>
            <a:r>
              <a:rPr lang="en-GB" altLang="zh-CN" sz="1350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over 1000 race events organisers  </a:t>
            </a:r>
            <a:r>
              <a:rPr lang="en-GB" altLang="zh-CN" sz="1350" b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</a:t>
            </a:r>
            <a:r>
              <a:rPr lang="en-GB" altLang="zh-CN" sz="1350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ogether for 100000 exhilarating races </a:t>
            </a:r>
            <a:endParaRPr lang="zh-CN" altLang="en-US" sz="1350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27468" y="1934900"/>
            <a:ext cx="1382621" cy="850361"/>
          </a:xfrm>
          <a:prstGeom prst="rect">
            <a:avLst/>
          </a:prstGeom>
          <a:ln w="12700">
            <a:miter lim="400000"/>
          </a:ln>
        </p:spPr>
        <p:txBody>
          <a:bodyPr wrap="square" lIns="30861" tIns="30861" rIns="30861" bIns="30861">
            <a:spAutoFit/>
          </a:bodyPr>
          <a:lstStyle/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World First: Live photo broadcast service </a:t>
            </a:r>
            <a:endParaRPr lang="en-GB" altLang="zh-CN"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First to broadcast over a million race photos with great online reviews</a:t>
            </a:r>
            <a:endParaRPr lang="zh-CN" altLang="en-US"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0" y="3200564"/>
            <a:ext cx="9144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16099" y="2799571"/>
            <a:ext cx="8124415" cy="816297"/>
            <a:chOff x="740577" y="2518186"/>
            <a:chExt cx="8431178" cy="1088396"/>
          </a:xfrm>
          <a:noFill/>
        </p:grpSpPr>
        <p:sp>
          <p:nvSpPr>
            <p:cNvPr id="7" name="Shape 759"/>
            <p:cNvSpPr/>
            <p:nvPr/>
          </p:nvSpPr>
          <p:spPr>
            <a:xfrm>
              <a:off x="740577" y="2907929"/>
              <a:ext cx="1002908" cy="698653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30861" tIns="30861" rIns="30861" bIns="30861">
              <a:spAutoFit/>
            </a:bodyPr>
            <a:lstStyle>
              <a:lvl1pPr algn="l" defTabSz="2438400">
                <a:defRPr sz="7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pPr algn="ctr"/>
              <a:r>
                <a:rPr sz="3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200</a:t>
              </a:r>
              <a:r>
                <a:rPr lang="en-US" sz="3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7</a:t>
              </a:r>
              <a:endParaRPr sz="3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" name="Shape 759"/>
            <p:cNvSpPr/>
            <p:nvPr/>
          </p:nvSpPr>
          <p:spPr>
            <a:xfrm>
              <a:off x="1566122" y="2518186"/>
              <a:ext cx="1002908" cy="698653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30861" tIns="30861" rIns="30861" bIns="30861">
              <a:spAutoFit/>
            </a:bodyPr>
            <a:lstStyle>
              <a:lvl1pPr algn="l" defTabSz="2438400">
                <a:defRPr sz="7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pPr algn="ctr"/>
              <a:r>
                <a:rPr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200</a:t>
              </a:r>
              <a:r>
                <a:rPr lang="en-US"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8</a:t>
              </a:r>
              <a:endParaRPr sz="3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" name="Shape 759"/>
            <p:cNvSpPr/>
            <p:nvPr/>
          </p:nvSpPr>
          <p:spPr>
            <a:xfrm>
              <a:off x="2391342" y="2907929"/>
              <a:ext cx="1002908" cy="698653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30861" tIns="30861" rIns="30861" bIns="30861">
              <a:spAutoFit/>
            </a:bodyPr>
            <a:lstStyle>
              <a:lvl1pPr algn="l" defTabSz="2438400">
                <a:defRPr sz="7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pPr algn="ctr"/>
              <a:r>
                <a:rPr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200</a:t>
              </a:r>
              <a:r>
                <a:rPr lang="en-US"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9</a:t>
              </a:r>
              <a:endParaRPr sz="3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Shape 759"/>
            <p:cNvSpPr/>
            <p:nvPr/>
          </p:nvSpPr>
          <p:spPr>
            <a:xfrm>
              <a:off x="3216885" y="2518186"/>
              <a:ext cx="1002908" cy="698653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30861" tIns="30861" rIns="30861" bIns="30861">
              <a:spAutoFit/>
            </a:bodyPr>
            <a:lstStyle>
              <a:lvl1pPr algn="l" defTabSz="2438400">
                <a:defRPr sz="7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pPr algn="ctr"/>
              <a:r>
                <a:rPr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</a:t>
              </a:r>
              <a:r>
                <a:rPr lang="en-US"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10</a:t>
              </a:r>
              <a:endParaRPr sz="3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" name="Shape 759"/>
            <p:cNvSpPr/>
            <p:nvPr/>
          </p:nvSpPr>
          <p:spPr>
            <a:xfrm>
              <a:off x="4042103" y="2907929"/>
              <a:ext cx="1002908" cy="698653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30861" tIns="30861" rIns="30861" bIns="30861">
              <a:spAutoFit/>
            </a:bodyPr>
            <a:lstStyle>
              <a:lvl1pPr algn="l" defTabSz="2438400">
                <a:defRPr sz="7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pPr algn="ctr"/>
              <a:r>
                <a:rPr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</a:t>
              </a:r>
              <a:r>
                <a:rPr lang="en-US"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11</a:t>
              </a:r>
              <a:endParaRPr sz="3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" name="Shape 759"/>
            <p:cNvSpPr/>
            <p:nvPr/>
          </p:nvSpPr>
          <p:spPr>
            <a:xfrm>
              <a:off x="4867650" y="2518186"/>
              <a:ext cx="1002908" cy="698653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30861" tIns="30861" rIns="30861" bIns="30861">
              <a:spAutoFit/>
            </a:bodyPr>
            <a:lstStyle>
              <a:lvl1pPr algn="l" defTabSz="2438400">
                <a:defRPr sz="7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pPr algn="ctr"/>
              <a:r>
                <a:rPr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</a:t>
              </a:r>
              <a:r>
                <a:rPr lang="en-US"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12</a:t>
              </a:r>
              <a:endParaRPr sz="3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Shape 759"/>
            <p:cNvSpPr/>
            <p:nvPr/>
          </p:nvSpPr>
          <p:spPr>
            <a:xfrm>
              <a:off x="5692867" y="2907929"/>
              <a:ext cx="1002908" cy="698653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30861" tIns="30861" rIns="30861" bIns="30861">
              <a:spAutoFit/>
            </a:bodyPr>
            <a:lstStyle>
              <a:lvl1pPr algn="l" defTabSz="2438400">
                <a:defRPr sz="7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pPr algn="ctr"/>
              <a:r>
                <a:rPr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</a:t>
              </a:r>
              <a:r>
                <a:rPr lang="en-US"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13</a:t>
              </a:r>
              <a:endParaRPr sz="3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" name="Shape 759"/>
            <p:cNvSpPr/>
            <p:nvPr/>
          </p:nvSpPr>
          <p:spPr>
            <a:xfrm>
              <a:off x="6518414" y="2518186"/>
              <a:ext cx="1002908" cy="698653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30861" tIns="30861" rIns="30861" bIns="30861">
              <a:spAutoFit/>
            </a:bodyPr>
            <a:lstStyle>
              <a:lvl1pPr algn="l" defTabSz="2438400">
                <a:defRPr sz="7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pPr algn="ctr"/>
              <a:r>
                <a:rPr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</a:t>
              </a:r>
              <a:r>
                <a:rPr lang="en-US"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14</a:t>
              </a:r>
              <a:endParaRPr sz="3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" name="Shape 759"/>
            <p:cNvSpPr/>
            <p:nvPr/>
          </p:nvSpPr>
          <p:spPr>
            <a:xfrm>
              <a:off x="7343300" y="2907929"/>
              <a:ext cx="1002908" cy="698653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30861" tIns="30861" rIns="30861" bIns="30861">
              <a:spAutoFit/>
            </a:bodyPr>
            <a:lstStyle>
              <a:lvl1pPr algn="l" defTabSz="2438400">
                <a:defRPr sz="7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pPr algn="ctr"/>
              <a:r>
                <a:rPr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</a:t>
              </a:r>
              <a:r>
                <a:rPr lang="en-US"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15</a:t>
              </a:r>
              <a:endParaRPr sz="3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" name="Shape 759"/>
            <p:cNvSpPr/>
            <p:nvPr/>
          </p:nvSpPr>
          <p:spPr>
            <a:xfrm>
              <a:off x="8168847" y="2518186"/>
              <a:ext cx="1002908" cy="698653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30861" tIns="30861" rIns="30861" bIns="30861">
              <a:spAutoFit/>
            </a:bodyPr>
            <a:lstStyle>
              <a:lvl1pPr algn="l" defTabSz="2438400">
                <a:defRPr sz="70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pPr algn="ctr"/>
              <a:r>
                <a:rPr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</a:t>
              </a:r>
              <a:r>
                <a:rPr lang="en-US" sz="3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16</a:t>
              </a:r>
              <a:endParaRPr sz="3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8" name="Shape 760"/>
          <p:cNvSpPr/>
          <p:nvPr/>
        </p:nvSpPr>
        <p:spPr>
          <a:xfrm>
            <a:off x="464494" y="3677631"/>
            <a:ext cx="1230322" cy="535146"/>
          </a:xfrm>
          <a:prstGeom prst="rect">
            <a:avLst/>
          </a:prstGeom>
          <a:ln w="12700">
            <a:miter lim="400000"/>
          </a:ln>
        </p:spPr>
        <p:txBody>
          <a:bodyPr wrap="square" lIns="30861" tIns="30861" rIns="30861" bIns="30861">
            <a:spAutoFit/>
          </a:bodyPr>
          <a:lstStyle>
            <a:lvl1pPr algn="l" defTabSz="2438400">
              <a:defRPr sz="2500">
                <a:solidFill>
                  <a:srgbClr val="53585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自由博爱</a:t>
            </a:r>
            <a:r>
              <a:rPr lang="zh-CN" altLang="en-US" sz="79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was born</a:t>
            </a:r>
            <a:endParaRPr lang="en-US" altLang="zh-CN" sz="790" dirty="0">
              <a:solidFill>
                <a:schemeClr val="tx1">
                  <a:lumMod val="75000"/>
                  <a:lumOff val="2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Conduct research on China’s sports market</a:t>
            </a:r>
            <a:endParaRPr sz="790" dirty="0">
              <a:solidFill>
                <a:schemeClr val="tx1">
                  <a:lumMod val="75000"/>
                  <a:lumOff val="2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TextBox 9"/>
          <p:cNvSpPr txBox="1"/>
          <p:nvPr/>
        </p:nvSpPr>
        <p:spPr>
          <a:xfrm>
            <a:off x="2020934" y="3677631"/>
            <a:ext cx="1484192" cy="1007968"/>
          </a:xfrm>
          <a:prstGeom prst="rect">
            <a:avLst/>
          </a:prstGeom>
          <a:ln w="12700">
            <a:miter lim="400000"/>
          </a:ln>
        </p:spPr>
        <p:txBody>
          <a:bodyPr wrap="square" lIns="30861" tIns="30861" rIns="30861" bIns="30861">
            <a:spAutoFit/>
          </a:bodyPr>
          <a:lstStyle>
            <a:defPPr>
              <a:defRPr lang="zh-CN"/>
            </a:defPPr>
            <a:lvl1pPr defTabSz="914400">
              <a:defRPr sz="940">
                <a:solidFill>
                  <a:srgbClr val="53585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Over 100 km race route photographic survey </a:t>
            </a:r>
            <a:endParaRPr lang="en-US" altLang="zh-CN" sz="79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Cisco Network Academy for Ogilvy Interactive </a:t>
            </a:r>
            <a:endParaRPr lang="en-US" altLang="zh-CN" sz="79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Effie Advertising Awards</a:t>
            </a:r>
            <a:endParaRPr lang="en-US" altLang="zh-CN" sz="79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30000"/>
              </a:lnSpc>
            </a:pPr>
            <a:endParaRPr lang="en-US" altLang="zh-CN" sz="79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Shape 762"/>
          <p:cNvSpPr/>
          <p:nvPr/>
        </p:nvSpPr>
        <p:spPr>
          <a:xfrm>
            <a:off x="1263047" y="2067694"/>
            <a:ext cx="1417328" cy="850361"/>
          </a:xfrm>
          <a:prstGeom prst="rect">
            <a:avLst/>
          </a:prstGeom>
          <a:ln w="12700">
            <a:miter lim="400000"/>
          </a:ln>
        </p:spPr>
        <p:txBody>
          <a:bodyPr lIns="30861" tIns="30861" rIns="30861" bIns="30861">
            <a:spAutoFit/>
          </a:bodyPr>
          <a:lstStyle/>
          <a:p>
            <a:pPr defTabSz="1645285">
              <a:lnSpc>
                <a:spcPct val="130000"/>
              </a:lnSpc>
            </a:pPr>
            <a:r>
              <a:rPr lang="en-US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“CDM CHANGE NASONG’S LIFE” was </a:t>
            </a: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awarded best photos of 2008 at </a:t>
            </a:r>
            <a:r>
              <a:rPr lang="en-US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UNFCC</a:t>
            </a:r>
            <a:r>
              <a:rPr lang="zh-CN" altLang="en-US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微软雅黑" panose="020B0503020204020204" pitchFamily="34" charset="-122"/>
                <a:cs typeface="Verdana" panose="020B0604030504040204" pitchFamily="34" charset="0"/>
              </a:rPr>
              <a:t> </a:t>
            </a: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Photos </a:t>
            </a:r>
            <a:r>
              <a:rPr lang="en-US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Expo.</a:t>
            </a:r>
            <a:endParaRPr lang="en-US" altLang="zh-CN" sz="790" dirty="0">
              <a:solidFill>
                <a:schemeClr val="tx1">
                  <a:lumMod val="75000"/>
                  <a:lumOff val="2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defTabSz="1645285">
              <a:lnSpc>
                <a:spcPct val="130000"/>
              </a:lnSpc>
            </a:pPr>
            <a:endParaRPr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811293" y="2067694"/>
            <a:ext cx="1447573" cy="850361"/>
          </a:xfrm>
          <a:prstGeom prst="rect">
            <a:avLst/>
          </a:prstGeom>
          <a:ln w="12700">
            <a:miter lim="400000"/>
          </a:ln>
        </p:spPr>
        <p:txBody>
          <a:bodyPr wrap="square" lIns="30861" tIns="30861" rIns="30861" bIns="30861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TNF100</a:t>
            </a:r>
            <a:endParaRPr lang="en-US" altLang="zh-CN"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Official service provider</a:t>
            </a:r>
            <a:endParaRPr lang="en-US" altLang="zh-CN" sz="79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First in China: Event photos marketing service</a:t>
            </a:r>
            <a:r>
              <a:rPr lang="en-GB" altLang="zh-CN" sz="79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.</a:t>
            </a:r>
            <a:endParaRPr lang="zh-CN" altLang="en-US"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endParaRPr lang="zh-CN" altLang="en-US"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635896" y="3677631"/>
            <a:ext cx="1416665" cy="850361"/>
          </a:xfrm>
          <a:prstGeom prst="rect">
            <a:avLst/>
          </a:prstGeom>
          <a:ln w="12700">
            <a:miter lim="400000"/>
          </a:ln>
        </p:spPr>
        <p:txBody>
          <a:bodyPr wrap="square" lIns="30861" tIns="30861" rIns="30861" bIns="30861">
            <a:spAutoFit/>
          </a:bodyPr>
          <a:lstStyle/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Leader in the field: Official event website, multiple online payment avenue, first to allow registration of teams/groups/clubs </a:t>
            </a:r>
            <a:endParaRPr lang="zh-CN" altLang="en-US"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7" name="Shape 770"/>
          <p:cNvSpPr/>
          <p:nvPr/>
        </p:nvSpPr>
        <p:spPr>
          <a:xfrm>
            <a:off x="4403983" y="2067694"/>
            <a:ext cx="1464161" cy="535146"/>
          </a:xfrm>
          <a:prstGeom prst="rect">
            <a:avLst/>
          </a:prstGeom>
          <a:ln w="12700">
            <a:miter lim="400000"/>
          </a:ln>
        </p:spPr>
        <p:txBody>
          <a:bodyPr wrap="square" lIns="30861" tIns="30861" rIns="30861" bIns="30861">
            <a:spAutoFit/>
          </a:bodyPr>
          <a:lstStyle/>
          <a:p>
            <a:pPr>
              <a:lnSpc>
                <a:spcPct val="130000"/>
              </a:lnSpc>
              <a:defRPr sz="2500">
                <a:solidFill>
                  <a:srgbClr val="DCDEE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China First: Race photos</a:t>
            </a:r>
            <a:endParaRPr lang="en-US" altLang="zh-CN" sz="79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130000"/>
              </a:lnSpc>
              <a:defRPr sz="2500">
                <a:solidFill>
                  <a:srgbClr val="DCDEE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FREE Weibo sharing service (BJ marathon)</a:t>
            </a:r>
            <a:endParaRPr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213488" y="3673232"/>
            <a:ext cx="1736643" cy="850361"/>
          </a:xfrm>
          <a:prstGeom prst="rect">
            <a:avLst/>
          </a:prstGeom>
          <a:ln w="12700">
            <a:miter lim="400000"/>
          </a:ln>
        </p:spPr>
        <p:txBody>
          <a:bodyPr lIns="30861" tIns="30861" rIns="30861" bIns="30861">
            <a:spAutoFit/>
          </a:bodyPr>
          <a:lstStyle/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First: Top-tier Race online Registration </a:t>
            </a:r>
            <a:endParaRPr lang="en-US" altLang="zh-CN" sz="79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Development of lottery registration system was well received</a:t>
            </a:r>
            <a:endParaRPr lang="zh-CN" altLang="en-US"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029261" y="2654244"/>
            <a:ext cx="1258844" cy="219932"/>
          </a:xfrm>
          <a:prstGeom prst="rect">
            <a:avLst/>
          </a:prstGeom>
          <a:ln w="12700">
            <a:miter lim="400000"/>
          </a:ln>
        </p:spPr>
        <p:txBody>
          <a:bodyPr wrap="square" lIns="30861" tIns="30861" rIns="30861" bIns="30861">
            <a:spAutoFit/>
          </a:bodyPr>
          <a:lstStyle/>
          <a:p>
            <a:pPr>
              <a:lnSpc>
                <a:spcPct val="130000"/>
              </a:lnSpc>
            </a:pPr>
            <a:endParaRPr lang="zh-CN" altLang="en-US"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013261" y="2067694"/>
            <a:ext cx="1873739" cy="850361"/>
          </a:xfrm>
          <a:prstGeom prst="rect">
            <a:avLst/>
          </a:prstGeom>
          <a:ln w="12700">
            <a:miter lim="400000"/>
          </a:ln>
        </p:spPr>
        <p:txBody>
          <a:bodyPr wrap="square" lIns="30861" tIns="30861" rIns="30861" bIns="30861">
            <a:spAutoFit/>
          </a:bodyPr>
          <a:lstStyle/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China First: Live event photo  </a:t>
            </a:r>
          </a:p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FREE </a:t>
            </a:r>
            <a:r>
              <a:rPr lang="en-GB" altLang="zh-CN" sz="79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Wechat</a:t>
            </a: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sharing service</a:t>
            </a:r>
            <a:endParaRPr lang="en-US" altLang="zh-CN" sz="79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First in China: Automated</a:t>
            </a:r>
            <a:r>
              <a:rPr lang="zh-CN" altLang="en-US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info. dispensing service</a:t>
            </a:r>
            <a:endParaRPr lang="en-US" altLang="zh-CN" sz="79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endParaRPr lang="zh-CN" altLang="en-US"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868528" y="3177196"/>
            <a:ext cx="54000" cy="54000"/>
          </a:xfrm>
          <a:prstGeom prst="ellips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668626" y="3175849"/>
            <a:ext cx="54000" cy="54000"/>
          </a:xfrm>
          <a:prstGeom prst="ellips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466849" y="3179071"/>
            <a:ext cx="54000" cy="54000"/>
          </a:xfrm>
          <a:prstGeom prst="ellips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266947" y="3173714"/>
            <a:ext cx="54000" cy="54000"/>
          </a:xfrm>
          <a:prstGeom prst="ellips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4063303" y="3175061"/>
            <a:ext cx="54000" cy="54000"/>
          </a:xfrm>
          <a:prstGeom prst="ellips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4863401" y="3173714"/>
            <a:ext cx="54000" cy="54000"/>
          </a:xfrm>
          <a:prstGeom prst="ellips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661624" y="3176936"/>
            <a:ext cx="54000" cy="54000"/>
          </a:xfrm>
          <a:prstGeom prst="ellips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6461722" y="3175589"/>
            <a:ext cx="54000" cy="54000"/>
          </a:xfrm>
          <a:prstGeom prst="ellips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7248708" y="3175589"/>
            <a:ext cx="54000" cy="54000"/>
          </a:xfrm>
          <a:prstGeom prst="ellips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8048806" y="3174242"/>
            <a:ext cx="54000" cy="54000"/>
          </a:xfrm>
          <a:prstGeom prst="ellips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803871" y="3673232"/>
            <a:ext cx="1736643" cy="1007968"/>
          </a:xfrm>
          <a:prstGeom prst="rect">
            <a:avLst/>
          </a:prstGeom>
          <a:ln w="12700">
            <a:miter lim="400000"/>
          </a:ln>
        </p:spPr>
        <p:txBody>
          <a:bodyPr lIns="30861" tIns="30861" rIns="30861" bIns="30861">
            <a:spAutoFit/>
          </a:bodyPr>
          <a:lstStyle/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Joint creation of </a:t>
            </a:r>
            <a:r>
              <a:rPr lang="en-US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CHINARUN</a:t>
            </a:r>
          </a:p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China first single day running event with over a million participants.</a:t>
            </a:r>
            <a:r>
              <a:rPr lang="zh-CN" altLang="en-US" sz="79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endParaRPr lang="en-GB" altLang="zh-CN" sz="79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en-GB" altLang="zh-CN" sz="79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Unique refund system created was greatly received.</a:t>
            </a:r>
            <a:endParaRPr lang="zh-CN" altLang="en-US" sz="79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427984" y="4659982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RUNFF</a:t>
            </a:r>
            <a:endParaRPr lang="zh-CN" altLang="en-US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" name="图片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953" y="4695986"/>
            <a:ext cx="297324" cy="297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683568" y="2030896"/>
            <a:ext cx="78786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CN" sz="3200" b="1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Live Race Broadcast Service Provider </a:t>
            </a:r>
            <a:endParaRPr lang="zh-CN" altLang="en-US" sz="3200" b="1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427984" y="4659982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RUNFF</a:t>
            </a:r>
            <a:endParaRPr lang="zh-CN" altLang="en-US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8" name="图片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953" y="4695986"/>
            <a:ext cx="297324" cy="297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标题 3"/>
          <p:cNvSpPr txBox="1"/>
          <p:nvPr/>
        </p:nvSpPr>
        <p:spPr>
          <a:xfrm>
            <a:off x="1193873" y="483518"/>
            <a:ext cx="6520807" cy="7570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en-US" altLang="zh-CN" sz="8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[</a:t>
            </a:r>
            <a:r>
              <a:rPr lang="en-GB" altLang="zh-CN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Biggest In China</a:t>
            </a:r>
            <a:r>
              <a:rPr lang="en-US" altLang="zh-CN" sz="8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]</a:t>
            </a:r>
            <a:endParaRPr lang="zh-CN" altLang="en-US" sz="4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96378" y="3035498"/>
            <a:ext cx="58244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altLang="zh-CN" sz="3200" b="1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Race Events Online System </a:t>
            </a:r>
          </a:p>
          <a:p>
            <a:pPr algn="ctr"/>
            <a:r>
              <a:rPr lang="en-GB" altLang="zh-CN" sz="3200" b="1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Service Provider</a:t>
            </a:r>
            <a:endParaRPr lang="zh-CN" altLang="en-US" sz="3200" b="1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307008"/>
            <a:ext cx="2293002" cy="2721717"/>
          </a:xfrm>
          <a:prstGeom prst="rect">
            <a:avLst/>
          </a:prstGeom>
        </p:spPr>
      </p:pic>
      <p:sp>
        <p:nvSpPr>
          <p:cNvPr id="3" name="标题 1"/>
          <p:cNvSpPr txBox="1"/>
          <p:nvPr/>
        </p:nvSpPr>
        <p:spPr>
          <a:xfrm>
            <a:off x="749697" y="646569"/>
            <a:ext cx="8011886" cy="63264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US" altLang="en-GB" sz="5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10</a:t>
            </a:r>
            <a:r>
              <a:rPr lang="en-GB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Years </a:t>
            </a:r>
            <a:r>
              <a:rPr lang="en-US" altLang="en-GB" sz="5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History</a:t>
            </a:r>
            <a:r>
              <a:rPr lang="en-US" altLang="zh-CN" sz="5400" dirty="0"/>
              <a:t/>
            </a:r>
            <a:br>
              <a:rPr lang="en-US" altLang="zh-CN" sz="5400" dirty="0"/>
            </a:br>
            <a:endParaRPr lang="zh-CN" altLang="en-US" sz="1350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7121907" y="3039866"/>
            <a:ext cx="1948543" cy="1387835"/>
          </a:xfrm>
          <a:prstGeom prst="rect">
            <a:avLst/>
          </a:prstGeom>
          <a:solidFill>
            <a:srgbClr val="FFFFFF">
              <a:alpha val="1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699658" y="3334305"/>
            <a:ext cx="1948543" cy="970954"/>
          </a:xfrm>
          <a:prstGeom prst="rect">
            <a:avLst/>
          </a:prstGeom>
          <a:solidFill>
            <a:srgbClr val="FFFFFF">
              <a:alpha val="1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716016" y="3531144"/>
            <a:ext cx="1948543" cy="1128838"/>
          </a:xfrm>
          <a:prstGeom prst="rect">
            <a:avLst/>
          </a:prstGeom>
          <a:solidFill>
            <a:srgbClr val="FFFFFF">
              <a:alpha val="1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823420" y="1400252"/>
            <a:ext cx="1592198" cy="1128838"/>
          </a:xfrm>
          <a:prstGeom prst="rect">
            <a:avLst/>
          </a:prstGeom>
          <a:solidFill>
            <a:srgbClr val="FFFFFF">
              <a:alpha val="1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073876" y="3190852"/>
            <a:ext cx="1961988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zh-CN" sz="2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 Cities</a:t>
            </a:r>
            <a:endParaRPr lang="en-US" altLang="zh-CN" sz="27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Stated in Beijing 2007</a:t>
            </a:r>
            <a:r>
              <a:rPr lang="zh-CN" altLang="en-US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825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Shanghai</a:t>
            </a:r>
            <a:r>
              <a:rPr lang="zh-CN" altLang="en-US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Suzhou</a:t>
            </a:r>
            <a:r>
              <a:rPr lang="zh-CN" altLang="en-US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Chongqing</a:t>
            </a:r>
            <a:r>
              <a:rPr lang="zh-CN" altLang="en-US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Yangzhou Branches</a:t>
            </a:r>
            <a:r>
              <a:rPr lang="zh-CN" altLang="en-US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825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Who else can rapidly provide race services. Who else can give such prompt service to race events organisers</a:t>
            </a:r>
            <a:r>
              <a:rPr lang="zh-CN" altLang="en-US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en-US" altLang="zh-CN" sz="82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82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131840" y="1473520"/>
            <a:ext cx="2616139" cy="1396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en-GB" altLang="zh-CN" sz="2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First</a:t>
            </a:r>
            <a:endParaRPr lang="en-US" altLang="zh-CN" sz="27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GB" altLang="zh-CN" sz="82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 lottery system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GB" altLang="zh-CN" sz="82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team registration 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system</a:t>
            </a:r>
          </a:p>
          <a:p>
            <a:r>
              <a:rPr lang="en-GB" altLang="zh-CN" sz="82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ace </a:t>
            </a:r>
            <a:r>
              <a:rPr lang="en-GB" altLang="zh-CN" sz="82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refund 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system</a:t>
            </a:r>
          </a:p>
          <a:p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First to provide event </a:t>
            </a:r>
            <a:r>
              <a:rPr lang="en-GB" altLang="zh-CN" sz="82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 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 service, </a:t>
            </a:r>
          </a:p>
          <a:p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Weibo photo sharing initiative</a:t>
            </a:r>
            <a:r>
              <a:rPr lang="en-GB" altLang="zh-CN" sz="82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F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irst to provide online live event photos, </a:t>
            </a:r>
          </a:p>
          <a:p>
            <a:r>
              <a:rPr lang="en-GB" altLang="zh-CN" sz="82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ardware R&amp;D. </a:t>
            </a:r>
          </a:p>
          <a:p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Innovative leader, best in sector</a:t>
            </a:r>
            <a:endParaRPr lang="zh-CN" altLang="en-US" sz="82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699792" y="3267221"/>
            <a:ext cx="1961988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100K +</a:t>
            </a:r>
          </a:p>
          <a:p>
            <a:pPr algn="ctr"/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Rapid growing fan base</a:t>
            </a:r>
            <a:endParaRPr lang="en-GB" altLang="zh-CN" sz="82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Accurately position every race participants</a:t>
            </a:r>
            <a:endParaRPr lang="en-US" altLang="zh-CN" sz="82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37787" y="3550914"/>
            <a:ext cx="1961988" cy="761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42</a:t>
            </a:r>
            <a:r>
              <a:rPr lang="zh-CN" altLang="en-US" sz="2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GB" altLang="zh-CN" sz="2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Staff</a:t>
            </a:r>
            <a:endParaRPr lang="en-US" altLang="zh-CN" sz="27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General Affairs, Operation, Commercial,</a:t>
            </a:r>
            <a:r>
              <a:rPr lang="zh-CN" altLang="en-US" sz="82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R&amp;D, Innovation</a:t>
            </a:r>
            <a:endParaRPr lang="en-US" altLang="zh-CN" sz="825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19747" y="1916127"/>
            <a:ext cx="25287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zh-CN" sz="27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Major Brands</a:t>
            </a:r>
            <a:endParaRPr lang="en-US" altLang="zh-CN" sz="27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Regular supporter </a:t>
            </a:r>
            <a:r>
              <a:rPr lang="en-GB" altLang="zh-CN" sz="825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inc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 </a:t>
            </a:r>
            <a:r>
              <a:rPr lang="en-GB" altLang="zh-CN" sz="825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Alisports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Wanda Sports, </a:t>
            </a:r>
            <a:r>
              <a:rPr lang="en-GB" altLang="zh-CN" sz="825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infront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Sport, </a:t>
            </a:r>
            <a:r>
              <a:rPr lang="en-US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IMG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COSI, </a:t>
            </a:r>
            <a:r>
              <a:rPr lang="en-GB" altLang="zh-CN" sz="825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EastBest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&amp; </a:t>
            </a:r>
            <a:r>
              <a:rPr lang="en-GB" altLang="zh-CN" sz="825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Lansheng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SECA, Bank of China, BMW, Safeguard, Pizza Hut</a:t>
            </a:r>
            <a:r>
              <a:rPr lang="zh-CN" altLang="en-US" sz="82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GB" altLang="zh-CN" sz="8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etc.</a:t>
            </a:r>
            <a:endParaRPr lang="zh-CN" altLang="en-US" sz="82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7279332" y="3629543"/>
            <a:ext cx="1540547" cy="0"/>
          </a:xfrm>
          <a:prstGeom prst="line">
            <a:avLst/>
          </a:prstGeom>
          <a:ln>
            <a:solidFill>
              <a:srgbClr val="2323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2874872" y="3698684"/>
            <a:ext cx="1566500" cy="2864"/>
          </a:xfrm>
          <a:prstGeom prst="line">
            <a:avLst/>
          </a:prstGeom>
          <a:ln>
            <a:solidFill>
              <a:srgbClr val="2323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5007800" y="3981100"/>
            <a:ext cx="1566500" cy="2864"/>
          </a:xfrm>
          <a:prstGeom prst="line">
            <a:avLst/>
          </a:prstGeom>
          <a:ln>
            <a:solidFill>
              <a:srgbClr val="2323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6295474" y="2323651"/>
            <a:ext cx="2348694" cy="0"/>
          </a:xfrm>
          <a:prstGeom prst="line">
            <a:avLst/>
          </a:prstGeom>
          <a:ln>
            <a:solidFill>
              <a:srgbClr val="2323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/>
          <p:cNvSpPr txBox="1"/>
          <p:nvPr/>
        </p:nvSpPr>
        <p:spPr>
          <a:xfrm>
            <a:off x="4427984" y="4659982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RUNFF</a:t>
            </a:r>
            <a:endParaRPr lang="zh-CN" altLang="en-US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0" name="图片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953" y="4695986"/>
            <a:ext cx="297324" cy="297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1" name="直接连接符 40"/>
          <p:cNvCxnSpPr/>
          <p:nvPr/>
        </p:nvCxnSpPr>
        <p:spPr>
          <a:xfrm flipV="1">
            <a:off x="3203848" y="1923678"/>
            <a:ext cx="2304256" cy="1"/>
          </a:xfrm>
          <a:prstGeom prst="line">
            <a:avLst/>
          </a:prstGeom>
          <a:ln>
            <a:solidFill>
              <a:srgbClr val="2323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3881244" y="4722698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RUNFF</a:t>
            </a:r>
            <a:endParaRPr lang="zh-CN" altLang="en-US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图片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213" y="4758702"/>
            <a:ext cx="297324" cy="297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11.png" descr="222-01.png"/>
          <p:cNvPicPr/>
          <p:nvPr/>
        </p:nvPicPr>
        <p:blipFill>
          <a:blip r:embed="rId3"/>
          <a:srcRect b="5751"/>
          <a:stretch>
            <a:fillRect/>
          </a:stretch>
        </p:blipFill>
        <p:spPr>
          <a:xfrm>
            <a:off x="469860" y="805726"/>
            <a:ext cx="8666164" cy="4241801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9" name="标题 1"/>
          <p:cNvSpPr txBox="1"/>
          <p:nvPr/>
        </p:nvSpPr>
        <p:spPr>
          <a:xfrm>
            <a:off x="107504" y="346027"/>
            <a:ext cx="8011886" cy="63264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GB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Live Race Broadcast</a:t>
            </a:r>
            <a:r>
              <a:rPr lang="en-US" altLang="zh-CN" sz="5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altLang="zh-CN" sz="5400" dirty="0">
                <a:solidFill>
                  <a:schemeClr val="bg1">
                    <a:lumMod val="50000"/>
                  </a:schemeClr>
                </a:solidFill>
              </a:rPr>
            </a:br>
            <a:endParaRPr lang="zh-CN" altLang="en-US" sz="135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192" y="1530884"/>
            <a:ext cx="342857" cy="10476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303" y="987574"/>
            <a:ext cx="342857" cy="457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81977" y="1154268"/>
            <a:ext cx="1076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Postcards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689712" y="2128409"/>
            <a:ext cx="190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DIY Photos </a:t>
            </a:r>
          </a:p>
          <a:p>
            <a:pPr algn="ctr"/>
            <a:r>
              <a:rPr lang="en-GB" dirty="0" smtClean="0"/>
              <a:t>&amp; Gifts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979987" y="1203598"/>
            <a:ext cx="10960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Write my </a:t>
            </a:r>
          </a:p>
          <a:p>
            <a:r>
              <a:rPr lang="en-GB" dirty="0" smtClean="0"/>
              <a:t>    Story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2256945" y="3890864"/>
            <a:ext cx="1673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Share on Weibo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999158" y="4155926"/>
            <a:ext cx="10649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Share on </a:t>
            </a:r>
          </a:p>
          <a:p>
            <a:pPr algn="ctr"/>
            <a:r>
              <a:rPr lang="en-GB" dirty="0" err="1" smtClean="0"/>
              <a:t>Wechat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563888" y="736906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典型</a:t>
            </a:r>
            <a:r>
              <a:rPr lang="zh-CN" alt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" name="图片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443" y="2139702"/>
            <a:ext cx="517683" cy="517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81" t="-1" r="-3381" b="-6275"/>
          <a:stretch>
            <a:fillRect/>
          </a:stretch>
        </p:blipFill>
        <p:spPr>
          <a:xfrm>
            <a:off x="2627784" y="123478"/>
            <a:ext cx="5832648" cy="4878693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0960" y="1072335"/>
            <a:ext cx="273664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BMW</a:t>
            </a:r>
          </a:p>
          <a:p>
            <a:pPr algn="ctr"/>
            <a:endParaRPr lang="en-US" altLang="zh-CN" sz="40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40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GB" altLang="zh-CN" sz="40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Shanghai</a:t>
            </a:r>
          </a:p>
          <a:p>
            <a:pPr algn="ctr"/>
            <a:r>
              <a:rPr lang="en-GB" altLang="zh-CN" sz="40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Marathon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548" y="2798264"/>
            <a:ext cx="1108872" cy="1316193"/>
          </a:xfrm>
          <a:prstGeom prst="rect">
            <a:avLst/>
          </a:prstGeom>
        </p:spPr>
      </p:pic>
      <p:sp>
        <p:nvSpPr>
          <p:cNvPr id="3" name="标题 1"/>
          <p:cNvSpPr txBox="1"/>
          <p:nvPr/>
        </p:nvSpPr>
        <p:spPr>
          <a:xfrm>
            <a:off x="899592" y="815745"/>
            <a:ext cx="8011886" cy="63264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GB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 </a:t>
            </a:r>
            <a:r>
              <a:rPr lang="en-GB" altLang="zh-CN" sz="4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ipsa</a:t>
            </a:r>
            <a:r>
              <a:rPr lang="en-GB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altLang="zh-CN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loquitur</a:t>
            </a:r>
          </a:p>
          <a:p>
            <a:pPr algn="l">
              <a:lnSpc>
                <a:spcPct val="100000"/>
              </a:lnSpc>
            </a:pPr>
            <a:r>
              <a:rPr lang="en-GB" altLang="zh-CN" sz="24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“Data Speak for themselves”</a:t>
            </a:r>
            <a:r>
              <a:rPr lang="en-US" altLang="zh-CN" sz="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US" altLang="zh-CN" sz="44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GB" altLang="zh-CN" sz="1350" b="0" dirty="0" smtClean="0">
                <a:solidFill>
                  <a:schemeClr val="bg1">
                    <a:lumMod val="50000"/>
                  </a:schemeClr>
                </a:solidFill>
              </a:rPr>
              <a:t>Over </a:t>
            </a:r>
            <a:r>
              <a:rPr lang="en-US" altLang="zh-CN" sz="1350" b="0" dirty="0" smtClean="0">
                <a:solidFill>
                  <a:schemeClr val="bg1">
                    <a:lumMod val="50000"/>
                  </a:schemeClr>
                </a:solidFill>
              </a:rPr>
              <a:t>55m readers a year   Web traffic: 1.6m hits in a single event </a:t>
            </a:r>
            <a:r>
              <a:rPr lang="zh-CN" altLang="en-US" sz="1350" b="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altLang="zh-CN" sz="1350" b="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zh-CN" altLang="en-US" sz="1350" b="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05918" y="3981884"/>
            <a:ext cx="8638082" cy="0"/>
          </a:xfrm>
          <a:prstGeom prst="line">
            <a:avLst/>
          </a:prstGeom>
          <a:ln w="6350">
            <a:solidFill>
              <a:srgbClr val="3333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标题 1"/>
          <p:cNvSpPr txBox="1"/>
          <p:nvPr/>
        </p:nvSpPr>
        <p:spPr>
          <a:xfrm>
            <a:off x="3869242" y="3277647"/>
            <a:ext cx="5462132" cy="63264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8625" dirty="0" smtClean="0">
                <a:solidFill>
                  <a:srgbClr val="007650"/>
                </a:solidFill>
                <a:latin typeface="邯郸-韩绍杰喷漆英文" panose="020B0506020202030204" pitchFamily="34" charset="0"/>
              </a:rPr>
              <a:t>1600000</a:t>
            </a:r>
            <a:endParaRPr lang="zh-CN" altLang="en-US" sz="2400" b="0" dirty="0">
              <a:solidFill>
                <a:srgbClr val="007650"/>
              </a:solidFill>
              <a:latin typeface="邯郸-韩绍杰喷漆英文" panose="020B0506020202030204" pitchFamily="34" charset="0"/>
            </a:endParaRPr>
          </a:p>
        </p:txBody>
      </p:sp>
      <p:sp>
        <p:nvSpPr>
          <p:cNvPr id="11" name="标题 1"/>
          <p:cNvSpPr txBox="1"/>
          <p:nvPr/>
        </p:nvSpPr>
        <p:spPr>
          <a:xfrm>
            <a:off x="1830764" y="2292886"/>
            <a:ext cx="7215264" cy="63264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zh-CN" sz="8625" dirty="0">
                <a:solidFill>
                  <a:srgbClr val="007650"/>
                </a:solidFill>
                <a:latin typeface="邯郸-韩绍杰喷漆英文" panose="020B0506020202030204" pitchFamily="34" charset="0"/>
              </a:rPr>
              <a:t>5</a:t>
            </a:r>
            <a:r>
              <a:rPr lang="en-US" altLang="zh-CN" sz="8625" dirty="0" smtClean="0">
                <a:solidFill>
                  <a:srgbClr val="007650"/>
                </a:solidFill>
                <a:latin typeface="邯郸-韩绍杰喷漆英文" panose="020B0506020202030204" pitchFamily="34" charset="0"/>
              </a:rPr>
              <a:t>5000000</a:t>
            </a:r>
            <a:endParaRPr lang="zh-CN" altLang="en-US" sz="2400" b="0" dirty="0">
              <a:solidFill>
                <a:srgbClr val="007650"/>
              </a:solidFill>
              <a:latin typeface="邯郸-韩绍杰喷漆英文" panose="020B050602020203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27984" y="4659982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RUNFF</a:t>
            </a:r>
            <a:endParaRPr lang="zh-CN" altLang="en-US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953" y="4695986"/>
            <a:ext cx="297324" cy="297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1"/>
          <p:cNvSpPr txBox="1"/>
          <p:nvPr/>
        </p:nvSpPr>
        <p:spPr>
          <a:xfrm>
            <a:off x="107504" y="346027"/>
            <a:ext cx="8011886" cy="63264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GB" altLang="zh-CN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Custom Development Service</a:t>
            </a:r>
            <a:endParaRPr lang="zh-CN" altLang="en-US" sz="28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lnSpc>
                <a:spcPct val="100000"/>
              </a:lnSpc>
            </a:pPr>
            <a:r>
              <a:rPr lang="en-GB" altLang="zh-CN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Event website and online registration system </a:t>
            </a:r>
          </a:p>
        </p:txBody>
      </p:sp>
      <p:pic>
        <p:nvPicPr>
          <p:cNvPr id="24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1" b="61874"/>
          <a:stretch>
            <a:fillRect/>
          </a:stretch>
        </p:blipFill>
        <p:spPr bwMode="auto">
          <a:xfrm>
            <a:off x="3860353" y="1852886"/>
            <a:ext cx="2497137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矩形 9"/>
          <p:cNvSpPr>
            <a:spLocks noChangeArrowheads="1"/>
          </p:cNvSpPr>
          <p:nvPr/>
        </p:nvSpPr>
        <p:spPr bwMode="auto">
          <a:xfrm>
            <a:off x="3860353" y="1205186"/>
            <a:ext cx="2503487" cy="319087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9pPr>
          </a:lstStyle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kumimoji="0" lang="zh-CN" alt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北京马拉松 </a:t>
            </a:r>
            <a:endParaRPr kumimoji="0" lang="zh-CN" altLang="en-US" sz="1400" b="1" i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矩形 14"/>
          <p:cNvSpPr>
            <a:spLocks noChangeArrowheads="1"/>
          </p:cNvSpPr>
          <p:nvPr/>
        </p:nvSpPr>
        <p:spPr bwMode="auto">
          <a:xfrm>
            <a:off x="3787328" y="1562373"/>
            <a:ext cx="24479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kumimoji="0" lang="en-US" altLang="zh-CN" sz="900" u="sng" dirty="0">
                <a:latin typeface="微软雅黑" panose="020B0503020204020204" pitchFamily="34" charset="-122"/>
              </a:rPr>
              <a:t>http://www.beijing-marathon.com/</a:t>
            </a:r>
            <a:endParaRPr kumimoji="0" lang="en-US" altLang="zh-CN" sz="900" u="sng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6" r="8563" b="15224"/>
          <a:stretch>
            <a:fillRect/>
          </a:stretch>
        </p:blipFill>
        <p:spPr bwMode="auto">
          <a:xfrm>
            <a:off x="3839715" y="3724548"/>
            <a:ext cx="256857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矩形 18"/>
          <p:cNvSpPr>
            <a:spLocks noChangeArrowheads="1"/>
          </p:cNvSpPr>
          <p:nvPr/>
        </p:nvSpPr>
        <p:spPr bwMode="auto">
          <a:xfrm>
            <a:off x="3860353" y="3435623"/>
            <a:ext cx="250666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9pPr>
          </a:lstStyle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kumimoji="0" lang="en-US" altLang="zh-CN" sz="900" u="sng">
                <a:latin typeface="微软雅黑" panose="020B0503020204020204" pitchFamily="34" charset="-122"/>
              </a:rPr>
              <a:t>http://www.thecolorrun.com.cn/</a:t>
            </a:r>
            <a:r>
              <a:rPr kumimoji="0" lang="zh-CN" altLang="en-US" sz="900" u="sng">
                <a:latin typeface="微软雅黑" panose="020B0503020204020204" pitchFamily="34" charset="-122"/>
              </a:rPr>
              <a:t> </a:t>
            </a:r>
          </a:p>
        </p:txBody>
      </p:sp>
      <p:sp>
        <p:nvSpPr>
          <p:cNvPr id="29" name="矩形 21"/>
          <p:cNvSpPr>
            <a:spLocks noChangeArrowheads="1"/>
          </p:cNvSpPr>
          <p:nvPr/>
        </p:nvSpPr>
        <p:spPr bwMode="auto">
          <a:xfrm>
            <a:off x="3860353" y="3148286"/>
            <a:ext cx="2528887" cy="319087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9pPr>
          </a:lstStyle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kumimoji="0"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</a:t>
            </a:r>
            <a:r>
              <a:rPr kumimoji="0" lang="zh-CN" alt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彩色跑中国</a:t>
            </a:r>
            <a:r>
              <a:rPr kumimoji="0" lang="zh-CN" altLang="en-US" sz="1400" b="1" i="1" dirty="0">
                <a:solidFill>
                  <a:srgbClr val="00763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</a:p>
        </p:txBody>
      </p:sp>
      <p:sp>
        <p:nvSpPr>
          <p:cNvPr id="30" name="矩形 22"/>
          <p:cNvSpPr>
            <a:spLocks noChangeArrowheads="1"/>
          </p:cNvSpPr>
          <p:nvPr/>
        </p:nvSpPr>
        <p:spPr bwMode="auto">
          <a:xfrm>
            <a:off x="6779765" y="1203598"/>
            <a:ext cx="2327274" cy="319088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9pPr>
          </a:lstStyle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kumimoji="0" lang="en-US" altLang="zh-CN" sz="1400" b="1" i="1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Wora</a:t>
            </a:r>
            <a:r>
              <a:rPr kumimoji="0" lang="zh-CN" altLang="en-US" sz="1400" b="1" i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中国联赛</a:t>
            </a:r>
            <a:endParaRPr kumimoji="0" lang="zh-CN" altLang="en-US" sz="1400" b="1" i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23"/>
          <p:cNvSpPr>
            <a:spLocks noChangeArrowheads="1"/>
          </p:cNvSpPr>
          <p:nvPr/>
        </p:nvSpPr>
        <p:spPr bwMode="auto">
          <a:xfrm>
            <a:off x="6741665" y="3148286"/>
            <a:ext cx="2379663" cy="307975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9pPr>
          </a:lstStyle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kumimoji="0"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kumimoji="0" lang="en-US" altLang="zh-CN" sz="1400" b="1" i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Shake Run</a:t>
            </a:r>
            <a:r>
              <a:rPr kumimoji="0" lang="zh-CN" altLang="en-US" sz="1400" b="1" i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</a:p>
        </p:txBody>
      </p:sp>
      <p:sp>
        <p:nvSpPr>
          <p:cNvPr id="35" name="矩形 6"/>
          <p:cNvSpPr>
            <a:spLocks noChangeArrowheads="1"/>
          </p:cNvSpPr>
          <p:nvPr/>
        </p:nvSpPr>
        <p:spPr bwMode="auto">
          <a:xfrm>
            <a:off x="6597203" y="1562373"/>
            <a:ext cx="2509837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342900"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kumimoji="0" lang="en-US" altLang="zh-CN" sz="900" u="sng" dirty="0">
                <a:latin typeface="微软雅黑" panose="020B0503020204020204" pitchFamily="34" charset="-122"/>
                <a:sym typeface="Arial" panose="020B0604020202020204" pitchFamily="34" charset="0"/>
              </a:rPr>
              <a:t>http://</a:t>
            </a:r>
            <a:r>
              <a:rPr kumimoji="0" lang="en-US" altLang="zh-CN" sz="900" u="sng" dirty="0" smtClean="0">
                <a:latin typeface="微软雅黑" panose="020B0503020204020204" pitchFamily="34" charset="-122"/>
                <a:sym typeface="Arial" panose="020B0604020202020204" pitchFamily="34" charset="0"/>
              </a:rPr>
              <a:t>www.wora.com/</a:t>
            </a:r>
            <a:endParaRPr kumimoji="0" lang="en-US" altLang="zh-CN" sz="900" u="sng" dirty="0">
              <a:latin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23"/>
          <p:cNvSpPr>
            <a:spLocks noChangeArrowheads="1"/>
          </p:cNvSpPr>
          <p:nvPr/>
        </p:nvSpPr>
        <p:spPr bwMode="auto">
          <a:xfrm>
            <a:off x="6741665" y="3147814"/>
            <a:ext cx="2379663" cy="307975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9pPr>
          </a:lstStyle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kumimoji="0"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kumimoji="0" lang="en-US" altLang="zh-CN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IRONMAN</a:t>
            </a:r>
            <a:r>
              <a:rPr kumimoji="0" lang="zh-CN" alt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</a:p>
        </p:txBody>
      </p:sp>
      <p:sp>
        <p:nvSpPr>
          <p:cNvPr id="37" name="文本框 1"/>
          <p:cNvSpPr txBox="1">
            <a:spLocks noChangeArrowheads="1"/>
          </p:cNvSpPr>
          <p:nvPr/>
        </p:nvSpPr>
        <p:spPr bwMode="auto">
          <a:xfrm>
            <a:off x="6649590" y="3413745"/>
            <a:ext cx="26749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9pPr>
          </a:lstStyle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kumimoji="0" lang="en-US" altLang="zh-CN" sz="900" u="sng" dirty="0">
                <a:latin typeface="微软雅黑" panose="020B0503020204020204" pitchFamily="34" charset="-122"/>
                <a:sym typeface="Arial" panose="020B0604020202020204" pitchFamily="34" charset="0"/>
              </a:rPr>
              <a:t>http</a:t>
            </a:r>
            <a:r>
              <a:rPr kumimoji="0" lang="en-US" altLang="zh-CN" sz="900" u="sng" dirty="0" smtClean="0">
                <a:latin typeface="微软雅黑" panose="020B0503020204020204" pitchFamily="34" charset="-122"/>
                <a:sym typeface="Arial" panose="020B0604020202020204" pitchFamily="34" charset="0"/>
              </a:rPr>
              <a:t>://www.ironman-china.com</a:t>
            </a:r>
            <a:r>
              <a:rPr kumimoji="0" lang="en-US" altLang="zh-CN" sz="900" u="sng" dirty="0">
                <a:latin typeface="微软雅黑" panose="020B0503020204020204" pitchFamily="34" charset="-122"/>
                <a:sym typeface="Arial" panose="020B0604020202020204" pitchFamily="34" charset="0"/>
              </a:rPr>
              <a:t>/</a:t>
            </a:r>
          </a:p>
        </p:txBody>
      </p:sp>
      <p:sp>
        <p:nvSpPr>
          <p:cNvPr id="39" name="矩形 19"/>
          <p:cNvSpPr>
            <a:spLocks noChangeArrowheads="1"/>
          </p:cNvSpPr>
          <p:nvPr/>
        </p:nvSpPr>
        <p:spPr bwMode="auto">
          <a:xfrm>
            <a:off x="107504" y="1562373"/>
            <a:ext cx="3657599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Franklin Gothic Book" panose="020B05030201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kumimoji="0" lang="en-GB" altLang="zh-CN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659 </a:t>
            </a:r>
            <a:r>
              <a:rPr kumimoji="0" lang="en-GB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events</a:t>
            </a:r>
            <a:r>
              <a:rPr kumimoji="0"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0" lang="en-GB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r>
              <a:rPr kumimoji="0" lang="en-GB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 far</a:t>
            </a:r>
            <a:r>
              <a:rPr kumimoji="0"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kumimoji="0" lang="en-US" altLang="zh-CN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0"/>
              </a:spcBef>
              <a:buNone/>
            </a:pPr>
            <a:r>
              <a:rPr kumimoji="0" lang="en-US" altLang="zh-CN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2.9</a:t>
            </a:r>
            <a:r>
              <a:rPr kumimoji="0" lang="zh-CN" alt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 </a:t>
            </a:r>
            <a:r>
              <a:rPr kumimoji="0" lang="en-GB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</a:t>
            </a:r>
            <a:r>
              <a:rPr kumimoji="0"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0" lang="en-GB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r>
              <a:rPr kumimoji="0" lang="en-GB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nline registrations </a:t>
            </a:r>
            <a:endParaRPr kumimoji="0"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kumimoji="0" lang="en-US" altLang="zh-CN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kumimoji="0" lang="en-GB" altLang="zh-CN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95</a:t>
            </a:r>
            <a:r>
              <a:rPr kumimoji="0" lang="en-GB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major runners websites</a:t>
            </a:r>
            <a:r>
              <a:rPr kumimoji="0"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kumimoji="0"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9764" y="1852885"/>
            <a:ext cx="2327275" cy="118549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1665" y="3728694"/>
            <a:ext cx="2365375" cy="13755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六边形 3"/>
          <p:cNvSpPr/>
          <p:nvPr/>
        </p:nvSpPr>
        <p:spPr>
          <a:xfrm rot="5400000">
            <a:off x="3065584" y="3046155"/>
            <a:ext cx="582980" cy="482216"/>
          </a:xfrm>
          <a:prstGeom prst="hexagon">
            <a:avLst>
              <a:gd name="adj" fmla="val 34168"/>
              <a:gd name="vf" fmla="val 115470"/>
            </a:avLst>
          </a:prstGeom>
          <a:noFill/>
          <a:ln w="28575">
            <a:solidFill>
              <a:srgbClr val="B99F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5" name="六边形 4"/>
          <p:cNvSpPr/>
          <p:nvPr/>
        </p:nvSpPr>
        <p:spPr>
          <a:xfrm rot="5400000">
            <a:off x="6520356" y="3043451"/>
            <a:ext cx="582980" cy="482216"/>
          </a:xfrm>
          <a:prstGeom prst="hexagon">
            <a:avLst>
              <a:gd name="adj" fmla="val 34168"/>
              <a:gd name="vf" fmla="val 115470"/>
            </a:avLst>
          </a:prstGeom>
          <a:noFill/>
          <a:ln w="28575">
            <a:solidFill>
              <a:srgbClr val="B99F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4808175" y="3043451"/>
            <a:ext cx="582980" cy="482216"/>
          </a:xfrm>
          <a:prstGeom prst="hexagon">
            <a:avLst>
              <a:gd name="adj" fmla="val 34168"/>
              <a:gd name="vf" fmla="val 115470"/>
            </a:avLst>
          </a:prstGeom>
          <a:noFill/>
          <a:ln w="28575">
            <a:solidFill>
              <a:srgbClr val="B99F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818574" y="2585664"/>
            <a:ext cx="1080745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altLang="zh-CN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Hi-Speed</a:t>
            </a:r>
            <a:endParaRPr lang="zh-CN" altLang="en-US" sz="1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835417" y="2416306"/>
            <a:ext cx="179998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zh-CN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Customer Service</a:t>
            </a:r>
            <a:endParaRPr lang="zh-CN" altLang="en-US" sz="1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92378" y="2581706"/>
            <a:ext cx="84991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altLang="zh-CN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Safety</a:t>
            </a:r>
            <a:r>
              <a:rPr lang="zh-CN" alt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1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六边形 9"/>
          <p:cNvSpPr/>
          <p:nvPr/>
        </p:nvSpPr>
        <p:spPr>
          <a:xfrm rot="5400000">
            <a:off x="5663861" y="3049895"/>
            <a:ext cx="582980" cy="482216"/>
          </a:xfrm>
          <a:prstGeom prst="hexagon">
            <a:avLst>
              <a:gd name="adj" fmla="val 34168"/>
              <a:gd name="vf" fmla="val 115470"/>
            </a:avLst>
          </a:prstGeom>
          <a:noFill/>
          <a:ln w="28575">
            <a:solidFill>
              <a:srgbClr val="B99F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1" name="六边形 10"/>
          <p:cNvSpPr/>
          <p:nvPr/>
        </p:nvSpPr>
        <p:spPr>
          <a:xfrm rot="5400000">
            <a:off x="3915211" y="3047191"/>
            <a:ext cx="582980" cy="482216"/>
          </a:xfrm>
          <a:prstGeom prst="hexagon">
            <a:avLst>
              <a:gd name="adj" fmla="val 34168"/>
              <a:gd name="vf" fmla="val 115470"/>
            </a:avLst>
          </a:prstGeom>
          <a:noFill/>
          <a:ln w="28575">
            <a:solidFill>
              <a:srgbClr val="B99F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354270" y="3598858"/>
            <a:ext cx="1196931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altLang="zh-CN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Automatic</a:t>
            </a:r>
            <a:endParaRPr lang="zh-CN" altLang="en-US" sz="1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446698" y="3591596"/>
            <a:ext cx="166699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altLang="zh-CN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Personalisation</a:t>
            </a:r>
            <a:endParaRPr lang="zh-CN" altLang="en-US" sz="1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六边形 15"/>
          <p:cNvSpPr/>
          <p:nvPr/>
        </p:nvSpPr>
        <p:spPr>
          <a:xfrm rot="5400000">
            <a:off x="2198842" y="3043451"/>
            <a:ext cx="582980" cy="482216"/>
          </a:xfrm>
          <a:prstGeom prst="hexagon">
            <a:avLst>
              <a:gd name="adj" fmla="val 34168"/>
              <a:gd name="vf" fmla="val 115470"/>
            </a:avLst>
          </a:prstGeom>
          <a:noFill/>
          <a:ln w="28575">
            <a:solidFill>
              <a:srgbClr val="B99F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004493" y="3660317"/>
            <a:ext cx="86433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altLang="zh-CN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Mobile</a:t>
            </a:r>
          </a:p>
          <a:p>
            <a:pPr algn="ctr"/>
            <a:r>
              <a:rPr lang="en-GB" altLang="zh-CN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PC</a:t>
            </a:r>
            <a:endParaRPr lang="zh-CN" altLang="en-US" sz="1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940" y="3181686"/>
            <a:ext cx="324000" cy="211991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190" y="3149028"/>
            <a:ext cx="270000" cy="27000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447" y="3133241"/>
            <a:ext cx="297000" cy="29700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779" y="3139664"/>
            <a:ext cx="297000" cy="29700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236" y="3131817"/>
            <a:ext cx="297000" cy="297000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281" y="3139355"/>
            <a:ext cx="315201" cy="297000"/>
          </a:xfrm>
          <a:prstGeom prst="rect">
            <a:avLst/>
          </a:prstGeom>
        </p:spPr>
      </p:pic>
      <p:sp>
        <p:nvSpPr>
          <p:cNvPr id="25" name="标题 1"/>
          <p:cNvSpPr txBox="1"/>
          <p:nvPr/>
        </p:nvSpPr>
        <p:spPr>
          <a:xfrm>
            <a:off x="1" y="1056716"/>
            <a:ext cx="9046028" cy="63264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GB" altLang="zh-CN" sz="4400" dirty="0" smtClean="0">
                <a:solidFill>
                  <a:schemeClr val="tx1"/>
                </a:solidFill>
              </a:rPr>
              <a:t>Let more people join-in</a:t>
            </a:r>
            <a:endParaRPr lang="en-US" altLang="zh-CN" sz="4400" dirty="0" smtClean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r>
              <a:rPr lang="en-US" altLang="zh-CN" sz="1350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CHINARUN provides a fast and safe online service for every race participant</a:t>
            </a:r>
            <a:r>
              <a:rPr lang="zh-CN" altLang="en-US" sz="1350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zh-CN" altLang="en-US" sz="1350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0" y="2908800"/>
            <a:ext cx="9144000" cy="0"/>
          </a:xfrm>
          <a:prstGeom prst="line">
            <a:avLst/>
          </a:prstGeom>
          <a:ln w="6350">
            <a:solidFill>
              <a:srgbClr val="B99F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3881244" y="472269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跑步维生素</a:t>
            </a:r>
            <a:endParaRPr lang="zh-CN" altLang="en-US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图片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213" y="4758702"/>
            <a:ext cx="297324" cy="297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标题 1"/>
          <p:cNvSpPr txBox="1"/>
          <p:nvPr/>
        </p:nvSpPr>
        <p:spPr>
          <a:xfrm>
            <a:off x="107504" y="346027"/>
            <a:ext cx="8011886" cy="63264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GB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Ancillary Services</a:t>
            </a:r>
            <a:r>
              <a:rPr lang="en-US" altLang="zh-CN" sz="5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altLang="zh-CN" sz="5400" dirty="0">
                <a:solidFill>
                  <a:schemeClr val="bg1">
                    <a:lumMod val="50000"/>
                  </a:schemeClr>
                </a:solidFill>
              </a:rPr>
            </a:br>
            <a:endParaRPr lang="zh-CN" altLang="en-US" sz="135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图片 6" descr="礼盒效果图"/>
          <p:cNvPicPr>
            <a:picLocks noChangeAspect="1"/>
          </p:cNvPicPr>
          <p:nvPr/>
        </p:nvPicPr>
        <p:blipFill rotWithShape="1">
          <a:blip r:embed="rId3"/>
          <a:srcRect l="6250" t="3534" r="15197"/>
          <a:stretch>
            <a:fillRect/>
          </a:stretch>
        </p:blipFill>
        <p:spPr>
          <a:xfrm>
            <a:off x="2320103" y="3658618"/>
            <a:ext cx="846000" cy="79192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5656" y="3658618"/>
            <a:ext cx="846000" cy="798669"/>
          </a:xfrm>
          <a:prstGeom prst="rect">
            <a:avLst/>
          </a:prstGeom>
        </p:spPr>
      </p:pic>
      <p:pic>
        <p:nvPicPr>
          <p:cNvPr id="10" name="内容占位符 1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6103" y="3651870"/>
            <a:ext cx="895328" cy="79866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6929" y="3664605"/>
            <a:ext cx="785934" cy="78593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7"/>
          <a:srcRect l="8511" t="7975" r="5296" b="5507"/>
          <a:stretch>
            <a:fillRect/>
          </a:stretch>
        </p:blipFill>
        <p:spPr>
          <a:xfrm>
            <a:off x="4791964" y="3666962"/>
            <a:ext cx="729196" cy="78121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00" b="27600"/>
          <a:stretch>
            <a:fillRect/>
          </a:stretch>
        </p:blipFill>
        <p:spPr>
          <a:xfrm>
            <a:off x="5937678" y="3658618"/>
            <a:ext cx="992565" cy="790511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495460" y="2109350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TOP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r"/>
            <a:r>
              <a:rPr lang="en-GB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15 Races per year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r"/>
            <a:r>
              <a:rPr lang="en-GB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55 New event related </a:t>
            </a:r>
            <a:r>
              <a:rPr lang="en-GB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p</a:t>
            </a:r>
            <a:r>
              <a:rPr lang="en-GB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roducts </a:t>
            </a:r>
            <a:endParaRPr lang="en-US" altLang="zh-CN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r"/>
            <a:r>
              <a:rPr lang="en-GB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Great Reviews from Netizen, Race Participants</a:t>
            </a:r>
            <a:r>
              <a:rPr lang="en-GB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 </a:t>
            </a:r>
            <a:r>
              <a:rPr lang="en-GB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and Media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666962"/>
            <a:ext cx="439331" cy="78103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483" y="3666775"/>
            <a:ext cx="1146472" cy="7812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61381" y="267494"/>
            <a:ext cx="8011886" cy="63264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GB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Event Services</a:t>
            </a:r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altLang="zh-CN" sz="1350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Joint development </a:t>
            </a:r>
            <a:r>
              <a:rPr lang="en-GB" altLang="zh-CN" sz="1350" b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of </a:t>
            </a:r>
            <a:r>
              <a:rPr lang="en-GB" altLang="zh-CN" sz="1350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events commercial rights   Enhance operation efficiency </a:t>
            </a:r>
            <a:r>
              <a:rPr lang="en-GB" altLang="zh-CN" sz="1350" b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and </a:t>
            </a:r>
            <a:r>
              <a:rPr lang="en-GB" altLang="zh-CN" sz="1350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branding</a:t>
            </a:r>
            <a:endParaRPr lang="zh-CN" altLang="en-US" sz="1350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2288742" y="2067694"/>
            <a:ext cx="0" cy="1937657"/>
          </a:xfrm>
          <a:prstGeom prst="line">
            <a:avLst/>
          </a:prstGeom>
          <a:ln w="6350">
            <a:solidFill>
              <a:srgbClr val="3839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2452028" y="1594747"/>
            <a:ext cx="5573300" cy="753205"/>
            <a:chOff x="2598057" y="2371440"/>
            <a:chExt cx="8077422" cy="662046"/>
          </a:xfrm>
          <a:solidFill>
            <a:srgbClr val="007650"/>
          </a:solidFill>
        </p:grpSpPr>
        <p:sp>
          <p:nvSpPr>
            <p:cNvPr id="9" name="标题 1"/>
            <p:cNvSpPr txBox="1"/>
            <p:nvPr/>
          </p:nvSpPr>
          <p:spPr>
            <a:xfrm>
              <a:off x="2598057" y="2371440"/>
              <a:ext cx="1800000" cy="662046"/>
            </a:xfrm>
            <a:prstGeom prst="rect">
              <a:avLst/>
            </a:prstGeom>
            <a:grpFill/>
          </p:spPr>
          <p:txBody>
            <a:bodyPr vert="horz" lIns="68580" tIns="34290" rIns="68580" bIns="3429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kern="1200">
                  <a:blipFill dpi="0" rotWithShape="1">
                    <a:blip r:embed="rId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altLang="zh-CN" sz="1800" b="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Event info</a:t>
              </a:r>
            </a:p>
            <a:p>
              <a:pPr>
                <a:lnSpc>
                  <a:spcPct val="100000"/>
                </a:lnSpc>
              </a:pPr>
              <a:r>
                <a:rPr lang="en-GB" altLang="zh-CN" sz="1800" b="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Broadcast</a:t>
              </a:r>
              <a:endParaRPr lang="zh-CN" altLang="en-US" sz="1800" b="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</p:txBody>
        </p:sp>
        <p:sp>
          <p:nvSpPr>
            <p:cNvPr id="10" name="标题 1"/>
            <p:cNvSpPr txBox="1"/>
            <p:nvPr/>
          </p:nvSpPr>
          <p:spPr>
            <a:xfrm>
              <a:off x="4680857" y="2371440"/>
              <a:ext cx="1800000" cy="662046"/>
            </a:xfrm>
            <a:prstGeom prst="rect">
              <a:avLst/>
            </a:prstGeom>
            <a:grpFill/>
          </p:spPr>
          <p:txBody>
            <a:bodyPr vert="horz" lIns="68580" tIns="34290" rIns="68580" bIns="3429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kern="1200">
                  <a:blipFill dpi="0" rotWithShape="1">
                    <a:blip r:embed="rId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r>
                <a:rPr lang="en-GB" altLang="zh-CN" sz="1800" b="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Custom Logo Stamping</a:t>
              </a:r>
              <a:endParaRPr lang="zh-CN" altLang="en-US" sz="1800" b="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</p:txBody>
        </p:sp>
        <p:sp>
          <p:nvSpPr>
            <p:cNvPr id="11" name="标题 1"/>
            <p:cNvSpPr txBox="1"/>
            <p:nvPr/>
          </p:nvSpPr>
          <p:spPr>
            <a:xfrm>
              <a:off x="6770914" y="2371777"/>
              <a:ext cx="1800000" cy="661709"/>
            </a:xfrm>
            <a:prstGeom prst="rect">
              <a:avLst/>
            </a:prstGeom>
            <a:grpFill/>
          </p:spPr>
          <p:txBody>
            <a:bodyPr vert="horz" lIns="68580" tIns="34290" rIns="68580" bIns="3429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kern="1200">
                  <a:blipFill dpi="0" rotWithShape="1">
                    <a:blip r:embed="rId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endParaRPr lang="en-US" altLang="zh-CN" sz="1800" b="0" dirty="0" smtClean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  <a:p>
              <a:r>
                <a:rPr lang="en-GB" altLang="zh-CN" sz="1800" b="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Data Analysis</a:t>
              </a:r>
              <a:endParaRPr lang="zh-CN" altLang="en-US" sz="1800" b="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  <a:p>
              <a:endParaRPr lang="zh-CN" altLang="en-US" sz="1800" b="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</p:txBody>
        </p:sp>
        <p:sp>
          <p:nvSpPr>
            <p:cNvPr id="12" name="标题 1"/>
            <p:cNvSpPr txBox="1"/>
            <p:nvPr/>
          </p:nvSpPr>
          <p:spPr>
            <a:xfrm>
              <a:off x="8875479" y="2371777"/>
              <a:ext cx="1800000" cy="661709"/>
            </a:xfrm>
            <a:prstGeom prst="rect">
              <a:avLst/>
            </a:prstGeom>
            <a:grpFill/>
          </p:spPr>
          <p:txBody>
            <a:bodyPr vert="horz" lIns="68580" tIns="34290" rIns="68580" bIns="3429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kern="1200">
                  <a:blipFill dpi="0" rotWithShape="1">
                    <a:blip r:embed="rId2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r>
                <a:rPr lang="en-GB" altLang="zh-CN" sz="1800" b="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Customer Service</a:t>
              </a:r>
              <a:endParaRPr lang="zh-CN" altLang="en-US" sz="1800" b="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5272152" y="3021936"/>
            <a:ext cx="1441569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Running Shoes Analysis</a:t>
            </a:r>
            <a:endParaRPr lang="zh-CN" altLang="en-US" sz="75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659964" y="2567840"/>
            <a:ext cx="2557448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Age </a:t>
            </a:r>
            <a:r>
              <a:rPr lang="en-US" altLang="zh-CN" sz="75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M / F ratio Analysis</a:t>
            </a:r>
            <a:endParaRPr lang="en-US" altLang="zh-CN" sz="75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761151" y="2786311"/>
            <a:ext cx="2382143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Spending Power Analysis</a:t>
            </a:r>
            <a:endParaRPr lang="zh-CN" altLang="en-US" sz="75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2288742" y="2561118"/>
            <a:ext cx="1712100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Fast      30 Sec</a:t>
            </a:r>
            <a:endParaRPr lang="en-US" altLang="zh-CN" sz="75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501312" y="2797877"/>
            <a:ext cx="3461020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Accurate</a:t>
            </a:r>
            <a:r>
              <a:rPr lang="en-US" altLang="zh-CN" sz="75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</a:t>
            </a:r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Precise Posting</a:t>
            </a:r>
            <a:endParaRPr lang="zh-CN" altLang="en-US" sz="75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228754" y="3038485"/>
            <a:ext cx="1920166" cy="32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</a:t>
            </a:r>
            <a:r>
              <a:rPr lang="en-GB" altLang="zh-CN" sz="75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Change   </a:t>
            </a:r>
            <a:r>
              <a:rPr lang="en-US" altLang="zh-CN" sz="75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GB" altLang="zh-CN" sz="75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Pickup Service</a:t>
            </a:r>
            <a:endParaRPr lang="en-US" altLang="zh-CN" sz="75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/>
            <a:r>
              <a:rPr lang="en-GB" altLang="zh-CN" sz="75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Team Pickup</a:t>
            </a:r>
            <a:r>
              <a:rPr lang="en-US" altLang="zh-CN" sz="75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</a:t>
            </a:r>
            <a:r>
              <a:rPr lang="en-GB" altLang="zh-CN" sz="75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Accurate</a:t>
            </a:r>
            <a:endParaRPr lang="zh-CN" altLang="en-US" sz="75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742289" y="2795411"/>
            <a:ext cx="1535651" cy="43858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Custom Made</a:t>
            </a:r>
            <a:endParaRPr lang="en-US" altLang="zh-CN" sz="75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/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Personalised Message</a:t>
            </a:r>
          </a:p>
          <a:p>
            <a:pPr algn="ctr"/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Stamping Service</a:t>
            </a:r>
            <a:endParaRPr lang="zh-CN" altLang="en-US" sz="75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485615" y="2569908"/>
            <a:ext cx="1982546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Popular with major event </a:t>
            </a:r>
            <a:endParaRPr lang="zh-CN" altLang="en-US" sz="75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568448" y="2553726"/>
            <a:ext cx="1533061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Chinese and English</a:t>
            </a:r>
            <a:endParaRPr lang="zh-CN" altLang="en-US" sz="75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366267" y="2860354"/>
            <a:ext cx="1821092" cy="32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endParaRPr lang="en-US" altLang="zh-CN" sz="75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/>
            <a:r>
              <a:rPr lang="en-US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7 x 24</a:t>
            </a:r>
            <a:r>
              <a:rPr lang="zh-CN" altLang="en-US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Hours</a:t>
            </a:r>
            <a:endParaRPr lang="zh-CN" altLang="en-US" sz="75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720807" y="2756480"/>
            <a:ext cx="1241393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Email </a:t>
            </a:r>
            <a:r>
              <a:rPr lang="en-GB" altLang="zh-CN" sz="75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&amp; Social Media</a:t>
            </a:r>
            <a:endParaRPr lang="en-US" altLang="zh-CN" sz="75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1" name="标题 1"/>
          <p:cNvSpPr txBox="1"/>
          <p:nvPr/>
        </p:nvSpPr>
        <p:spPr>
          <a:xfrm>
            <a:off x="611560" y="3699294"/>
            <a:ext cx="1677734" cy="39178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en-GB" altLang="zh-CN" sz="75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RHS Four non-core services</a:t>
            </a:r>
            <a:endParaRPr lang="en-US" altLang="zh-CN" sz="75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72" name="图片 7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15" y="1660483"/>
            <a:ext cx="1505085" cy="17864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25440" y="302012"/>
            <a:ext cx="8011886" cy="63264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kern="1200">
                <a:solidFill>
                  <a:srgbClr val="B99F6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GB" altLang="zh-CN" sz="5400" dirty="0" smtClean="0">
                <a:solidFill>
                  <a:srgbClr val="333333"/>
                </a:solidFill>
              </a:rPr>
              <a:t>Race Participants</a:t>
            </a:r>
            <a:r>
              <a:rPr lang="en-US" altLang="zh-CN" sz="5400" dirty="0">
                <a:solidFill>
                  <a:srgbClr val="333333"/>
                </a:solidFill>
              </a:rPr>
              <a:t/>
            </a:r>
            <a:br>
              <a:rPr lang="en-US" altLang="zh-CN" sz="5400" dirty="0">
                <a:solidFill>
                  <a:srgbClr val="333333"/>
                </a:solidFill>
              </a:rPr>
            </a:br>
            <a:r>
              <a:rPr lang="en-GB" altLang="zh-CN" sz="1350" b="0" dirty="0" smtClean="0">
                <a:solidFill>
                  <a:srgbClr val="3333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Higher than avg. Income &amp; Education level </a:t>
            </a:r>
            <a:r>
              <a:rPr lang="zh-CN" altLang="en-US" sz="1350" b="0" dirty="0">
                <a:solidFill>
                  <a:srgbClr val="333333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zh-CN" altLang="en-US" sz="1350" b="0" dirty="0" smtClean="0">
                <a:solidFill>
                  <a:srgbClr val="333333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  </a:t>
            </a:r>
            <a:r>
              <a:rPr lang="en-GB" altLang="zh-CN" sz="1350" b="0" dirty="0" smtClean="0">
                <a:solidFill>
                  <a:srgbClr val="3333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20/30-something     Huge Mkt. Potential</a:t>
            </a:r>
            <a:endParaRPr lang="zh-CN" altLang="en-US" sz="1350" b="0" dirty="0">
              <a:solidFill>
                <a:srgbClr val="333333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676402" y="2177142"/>
            <a:ext cx="0" cy="1937657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1839688" y="1923679"/>
            <a:ext cx="7010400" cy="492951"/>
            <a:chOff x="2598057" y="2376219"/>
            <a:chExt cx="10160220" cy="657267"/>
          </a:xfrm>
          <a:solidFill>
            <a:srgbClr val="007650"/>
          </a:solidFill>
        </p:grpSpPr>
        <p:sp>
          <p:nvSpPr>
            <p:cNvPr id="9" name="标题 1"/>
            <p:cNvSpPr txBox="1"/>
            <p:nvPr/>
          </p:nvSpPr>
          <p:spPr>
            <a:xfrm>
              <a:off x="2598057" y="2659809"/>
              <a:ext cx="1800000" cy="373677"/>
            </a:xfrm>
            <a:prstGeom prst="rect">
              <a:avLst/>
            </a:prstGeom>
            <a:grpFill/>
          </p:spPr>
          <p:txBody>
            <a:bodyPr vert="horz" lIns="68580" tIns="34290" rIns="68580" bIns="3429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kern="1200">
                  <a:blipFill dpi="0" rotWithShape="1">
                    <a:blip r:embed="rId3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r>
                <a:rPr lang="en-GB" altLang="zh-CN" sz="1800" b="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Age</a:t>
              </a:r>
              <a:endParaRPr lang="zh-CN" altLang="en-US" sz="1800" b="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</p:txBody>
        </p:sp>
        <p:sp>
          <p:nvSpPr>
            <p:cNvPr id="10" name="标题 1"/>
            <p:cNvSpPr txBox="1"/>
            <p:nvPr/>
          </p:nvSpPr>
          <p:spPr>
            <a:xfrm>
              <a:off x="4680857" y="2659809"/>
              <a:ext cx="1800000" cy="373677"/>
            </a:xfrm>
            <a:prstGeom prst="rect">
              <a:avLst/>
            </a:prstGeom>
            <a:grpFill/>
          </p:spPr>
          <p:txBody>
            <a:bodyPr vert="horz" lIns="68580" tIns="34290" rIns="68580" bIns="3429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kern="1200">
                  <a:blipFill dpi="0" rotWithShape="1">
                    <a:blip r:embed="rId3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r>
                <a:rPr lang="en-GB" altLang="zh-CN" sz="1800" b="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Sex</a:t>
              </a:r>
              <a:endParaRPr lang="zh-CN" altLang="en-US" sz="1800" b="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</p:txBody>
        </p:sp>
        <p:sp>
          <p:nvSpPr>
            <p:cNvPr id="11" name="标题 1"/>
            <p:cNvSpPr txBox="1"/>
            <p:nvPr/>
          </p:nvSpPr>
          <p:spPr>
            <a:xfrm>
              <a:off x="6770915" y="2659809"/>
              <a:ext cx="1800000" cy="373677"/>
            </a:xfrm>
            <a:prstGeom prst="rect">
              <a:avLst/>
            </a:prstGeom>
            <a:grpFill/>
          </p:spPr>
          <p:txBody>
            <a:bodyPr vert="horz" lIns="68580" tIns="34290" rIns="68580" bIns="3429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kern="1200">
                  <a:blipFill dpi="0" rotWithShape="1">
                    <a:blip r:embed="rId3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r>
                <a:rPr lang="en-GB" altLang="zh-CN" sz="1800" b="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Education</a:t>
              </a:r>
              <a:endParaRPr lang="zh-CN" altLang="en-US" sz="1800" b="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</p:txBody>
        </p:sp>
        <p:sp>
          <p:nvSpPr>
            <p:cNvPr id="12" name="标题 1"/>
            <p:cNvSpPr txBox="1"/>
            <p:nvPr/>
          </p:nvSpPr>
          <p:spPr>
            <a:xfrm>
              <a:off x="8875478" y="2376219"/>
              <a:ext cx="1800000" cy="657267"/>
            </a:xfrm>
            <a:prstGeom prst="rect">
              <a:avLst/>
            </a:prstGeom>
            <a:grpFill/>
          </p:spPr>
          <p:txBody>
            <a:bodyPr vert="horz" lIns="68580" tIns="34290" rIns="68580" bIns="3429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kern="1200">
                  <a:blipFill dpi="0" rotWithShape="1">
                    <a:blip r:embed="rId3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r>
                <a:rPr lang="en-GB" altLang="zh-CN" sz="1800" b="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Mthly Income</a:t>
              </a:r>
              <a:endParaRPr lang="zh-CN" altLang="en-US" sz="1800" b="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</p:txBody>
        </p:sp>
        <p:sp>
          <p:nvSpPr>
            <p:cNvPr id="13" name="标题 1"/>
            <p:cNvSpPr txBox="1"/>
            <p:nvPr/>
          </p:nvSpPr>
          <p:spPr>
            <a:xfrm>
              <a:off x="10958277" y="2659809"/>
              <a:ext cx="1800000" cy="373677"/>
            </a:xfrm>
            <a:prstGeom prst="rect">
              <a:avLst/>
            </a:prstGeom>
            <a:grpFill/>
          </p:spPr>
          <p:txBody>
            <a:bodyPr vert="horz" lIns="68580" tIns="34290" rIns="68580" bIns="3429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kern="1200">
                  <a:blipFill dpi="0" rotWithShape="1">
                    <a:blip r:embed="rId3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defRPr>
              </a:lvl1pPr>
            </a:lstStyle>
            <a:p>
              <a:r>
                <a:rPr lang="en-GB" altLang="zh-CN" sz="1800" b="0" dirty="0" smtClean="0">
                  <a:solidFill>
                    <a:schemeClr val="bg1"/>
                  </a:solidFill>
                  <a:latin typeface="Berlin Sans FB" panose="020E0602020502020306" pitchFamily="34" charset="0"/>
                </a:rPr>
                <a:t>Origin</a:t>
              </a:r>
              <a:endParaRPr lang="en-US" altLang="zh-CN" sz="1800" b="0" dirty="0">
                <a:solidFill>
                  <a:schemeClr val="bg1"/>
                </a:solidFill>
                <a:latin typeface="Berlin Sans FB" panose="020E0602020502020306" pitchFamily="34" charset="0"/>
              </a:endParaRPr>
            </a:p>
          </p:txBody>
        </p:sp>
      </p:grpSp>
      <p:cxnSp>
        <p:nvCxnSpPr>
          <p:cNvPr id="14" name="直线连接符 48"/>
          <p:cNvCxnSpPr/>
          <p:nvPr/>
        </p:nvCxnSpPr>
        <p:spPr>
          <a:xfrm>
            <a:off x="7686038" y="2592004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54"/>
          <p:cNvCxnSpPr/>
          <p:nvPr/>
        </p:nvCxnSpPr>
        <p:spPr>
          <a:xfrm>
            <a:off x="7940546" y="2592004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55"/>
          <p:cNvCxnSpPr/>
          <p:nvPr/>
        </p:nvCxnSpPr>
        <p:spPr>
          <a:xfrm>
            <a:off x="8221335" y="2592004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56"/>
          <p:cNvCxnSpPr/>
          <p:nvPr/>
        </p:nvCxnSpPr>
        <p:spPr>
          <a:xfrm>
            <a:off x="8497614" y="2592004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57"/>
          <p:cNvCxnSpPr/>
          <p:nvPr/>
        </p:nvCxnSpPr>
        <p:spPr>
          <a:xfrm>
            <a:off x="8773893" y="2592004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圆角矩形 18"/>
          <p:cNvSpPr/>
          <p:nvPr/>
        </p:nvSpPr>
        <p:spPr>
          <a:xfrm>
            <a:off x="7633195" y="2678593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>
              <a:solidFill>
                <a:srgbClr val="E90052"/>
              </a:solidFill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7885890" y="2977221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>
              <a:solidFill>
                <a:srgbClr val="E90052"/>
              </a:solidFill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8172400" y="3095046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>
              <a:solidFill>
                <a:srgbClr val="E90052"/>
              </a:solidFill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8444169" y="3142458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>
              <a:solidFill>
                <a:srgbClr val="E90052"/>
              </a:solidFill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8715809" y="2842413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>
              <a:solidFill>
                <a:srgbClr val="E90052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221004" y="3352641"/>
            <a:ext cx="822773" cy="32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Maj Cities /</a:t>
            </a:r>
          </a:p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Prov. Capital</a:t>
            </a:r>
            <a:endParaRPr lang="en-US" altLang="zh-CN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642174" y="3618219"/>
            <a:ext cx="583568" cy="32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Local Cities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945920" y="3867894"/>
            <a:ext cx="538740" cy="43858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County Level</a:t>
            </a:r>
          </a:p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Cities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232984" y="3570897"/>
            <a:ext cx="550245" cy="32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Village / Towns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471962" y="3323841"/>
            <a:ext cx="625311" cy="32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Overseas / Others</a:t>
            </a:r>
            <a:endParaRPr lang="en-US" altLang="zh-CN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cxnSp>
        <p:nvCxnSpPr>
          <p:cNvPr id="29" name="直线连接符 69"/>
          <p:cNvCxnSpPr/>
          <p:nvPr/>
        </p:nvCxnSpPr>
        <p:spPr>
          <a:xfrm>
            <a:off x="4763284" y="2591713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直线连接符 70"/>
          <p:cNvCxnSpPr/>
          <p:nvPr/>
        </p:nvCxnSpPr>
        <p:spPr>
          <a:xfrm>
            <a:off x="5039563" y="2591713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线连接符 71"/>
          <p:cNvCxnSpPr/>
          <p:nvPr/>
        </p:nvCxnSpPr>
        <p:spPr>
          <a:xfrm>
            <a:off x="5320349" y="2591713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直线连接符 72"/>
          <p:cNvCxnSpPr/>
          <p:nvPr/>
        </p:nvCxnSpPr>
        <p:spPr>
          <a:xfrm>
            <a:off x="5607512" y="2591713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直线连接符 73"/>
          <p:cNvCxnSpPr/>
          <p:nvPr/>
        </p:nvCxnSpPr>
        <p:spPr>
          <a:xfrm>
            <a:off x="5894677" y="2591713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4482096" y="3352109"/>
            <a:ext cx="545876" cy="43858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J High or Below</a:t>
            </a:r>
            <a:endParaRPr lang="zh-CN" altLang="en-US" sz="750" dirty="0" smtClean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728073" y="3338955"/>
            <a:ext cx="666327" cy="32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High </a:t>
            </a:r>
          </a:p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Sch.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109006" y="3344948"/>
            <a:ext cx="412647" cy="32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Tech Sch.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244359" y="3343431"/>
            <a:ext cx="753995" cy="32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BSc</a:t>
            </a:r>
          </a:p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BA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605614" y="3341219"/>
            <a:ext cx="588337" cy="43858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Master or Above</a:t>
            </a:r>
            <a:endParaRPr lang="en-US" altLang="zh-CN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4715215" y="3083891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4988687" y="2892521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5274914" y="2781251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5558375" y="2643411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3" name="圆角矩形 42"/>
          <p:cNvSpPr/>
          <p:nvPr/>
        </p:nvSpPr>
        <p:spPr>
          <a:xfrm>
            <a:off x="5849242" y="2997299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44" name="直线连接符 61"/>
          <p:cNvCxnSpPr/>
          <p:nvPr/>
        </p:nvCxnSpPr>
        <p:spPr>
          <a:xfrm>
            <a:off x="2063309" y="2603798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直线连接符 62"/>
          <p:cNvCxnSpPr/>
          <p:nvPr/>
        </p:nvCxnSpPr>
        <p:spPr>
          <a:xfrm>
            <a:off x="2317816" y="2603798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直线连接符 63"/>
          <p:cNvCxnSpPr/>
          <p:nvPr/>
        </p:nvCxnSpPr>
        <p:spPr>
          <a:xfrm>
            <a:off x="2576831" y="2603798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直线连接符 64"/>
          <p:cNvCxnSpPr/>
          <p:nvPr/>
        </p:nvCxnSpPr>
        <p:spPr>
          <a:xfrm>
            <a:off x="2842222" y="2603798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圆角矩形 47"/>
          <p:cNvSpPr/>
          <p:nvPr/>
        </p:nvSpPr>
        <p:spPr>
          <a:xfrm>
            <a:off x="2022294" y="3061145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sp>
        <p:nvSpPr>
          <p:cNvPr id="49" name="圆角矩形 48"/>
          <p:cNvSpPr/>
          <p:nvPr/>
        </p:nvSpPr>
        <p:spPr>
          <a:xfrm>
            <a:off x="2276202" y="2917156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sp>
        <p:nvSpPr>
          <p:cNvPr id="50" name="圆角矩形 49"/>
          <p:cNvSpPr/>
          <p:nvPr/>
        </p:nvSpPr>
        <p:spPr>
          <a:xfrm>
            <a:off x="2532587" y="2781251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sp>
        <p:nvSpPr>
          <p:cNvPr id="51" name="圆角矩形 50"/>
          <p:cNvSpPr/>
          <p:nvPr/>
        </p:nvSpPr>
        <p:spPr>
          <a:xfrm>
            <a:off x="2797337" y="2865951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sp>
        <p:nvSpPr>
          <p:cNvPr id="52" name="矩形 51"/>
          <p:cNvSpPr/>
          <p:nvPr/>
        </p:nvSpPr>
        <p:spPr>
          <a:xfrm>
            <a:off x="1553360" y="3362606"/>
            <a:ext cx="979227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U 18</a:t>
            </a:r>
            <a:endParaRPr lang="en-US" altLang="zh-CN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2018567" y="3593948"/>
            <a:ext cx="526643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18-28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340282" y="3582317"/>
            <a:ext cx="501331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29-38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612887" y="3300787"/>
            <a:ext cx="466952" cy="3231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Over </a:t>
            </a:r>
          </a:p>
          <a:p>
            <a:pPr algn="ctr"/>
            <a:r>
              <a:rPr lang="en-US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38</a:t>
            </a:r>
            <a:endParaRPr lang="en-US" altLang="zh-CN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cxnSp>
        <p:nvCxnSpPr>
          <p:cNvPr id="56" name="直线连接符 74"/>
          <p:cNvCxnSpPr/>
          <p:nvPr/>
        </p:nvCxnSpPr>
        <p:spPr>
          <a:xfrm>
            <a:off x="3737709" y="2590058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直线连接符 75"/>
          <p:cNvCxnSpPr/>
          <p:nvPr/>
        </p:nvCxnSpPr>
        <p:spPr>
          <a:xfrm>
            <a:off x="3992217" y="2590058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圆角矩形 57"/>
          <p:cNvSpPr/>
          <p:nvPr/>
        </p:nvSpPr>
        <p:spPr>
          <a:xfrm>
            <a:off x="3691331" y="2731143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sp>
        <p:nvSpPr>
          <p:cNvPr id="59" name="圆角矩形 58"/>
          <p:cNvSpPr/>
          <p:nvPr/>
        </p:nvSpPr>
        <p:spPr>
          <a:xfrm>
            <a:off x="3944149" y="2944216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sp>
        <p:nvSpPr>
          <p:cNvPr id="60" name="矩形 59"/>
          <p:cNvSpPr/>
          <p:nvPr/>
        </p:nvSpPr>
        <p:spPr>
          <a:xfrm>
            <a:off x="3590176" y="3386696"/>
            <a:ext cx="293678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M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883468" y="3381551"/>
            <a:ext cx="232999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altLang="zh-CN" sz="750" dirty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F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cxnSp>
        <p:nvCxnSpPr>
          <p:cNvPr id="62" name="直线连接符 58"/>
          <p:cNvCxnSpPr/>
          <p:nvPr/>
        </p:nvCxnSpPr>
        <p:spPr>
          <a:xfrm>
            <a:off x="6506755" y="2605582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直线连接符 59"/>
          <p:cNvCxnSpPr/>
          <p:nvPr/>
        </p:nvCxnSpPr>
        <p:spPr>
          <a:xfrm>
            <a:off x="6802865" y="2605582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直线连接符 60"/>
          <p:cNvCxnSpPr/>
          <p:nvPr/>
        </p:nvCxnSpPr>
        <p:spPr>
          <a:xfrm>
            <a:off x="7098854" y="2605582"/>
            <a:ext cx="0" cy="746846"/>
          </a:xfrm>
          <a:prstGeom prst="line">
            <a:avLst/>
          </a:prstGeom>
          <a:ln w="12700" cmpd="sng">
            <a:solidFill>
              <a:srgbClr val="2D24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5" name="圆角矩形 64"/>
          <p:cNvSpPr/>
          <p:nvPr/>
        </p:nvSpPr>
        <p:spPr>
          <a:xfrm>
            <a:off x="6455124" y="3015019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sp>
        <p:nvSpPr>
          <p:cNvPr id="66" name="圆角矩形 65"/>
          <p:cNvSpPr/>
          <p:nvPr/>
        </p:nvSpPr>
        <p:spPr>
          <a:xfrm>
            <a:off x="6761262" y="2797290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sp>
        <p:nvSpPr>
          <p:cNvPr id="67" name="圆角矩形 66"/>
          <p:cNvSpPr/>
          <p:nvPr/>
        </p:nvSpPr>
        <p:spPr>
          <a:xfrm>
            <a:off x="7059347" y="2754681"/>
            <a:ext cx="96137" cy="222540"/>
          </a:xfrm>
          <a:prstGeom prst="roundRect">
            <a:avLst/>
          </a:prstGeom>
          <a:solidFill>
            <a:srgbClr val="F2F2F2"/>
          </a:solidFill>
          <a:ln>
            <a:solidFill>
              <a:srgbClr val="2D245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sp>
        <p:nvSpPr>
          <p:cNvPr id="68" name="矩形 67"/>
          <p:cNvSpPr/>
          <p:nvPr/>
        </p:nvSpPr>
        <p:spPr>
          <a:xfrm>
            <a:off x="6199280" y="3381550"/>
            <a:ext cx="631379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1K-2999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455124" y="3618219"/>
            <a:ext cx="722000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3K - 4999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678263" y="3390889"/>
            <a:ext cx="802880" cy="207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750" dirty="0" smtClean="0">
                <a:solidFill>
                  <a:srgbClr val="23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Over  5K</a:t>
            </a:r>
            <a:endParaRPr lang="zh-CN" altLang="en-US" sz="750" dirty="0">
              <a:solidFill>
                <a:srgbClr val="23232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1" name="标题 1"/>
          <p:cNvSpPr txBox="1"/>
          <p:nvPr/>
        </p:nvSpPr>
        <p:spPr>
          <a:xfrm>
            <a:off x="-306" y="3563097"/>
            <a:ext cx="1677734" cy="39178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>
              <a:lnSpc>
                <a:spcPct val="130000"/>
              </a:lnSpc>
            </a:pPr>
            <a:r>
              <a:rPr lang="en-US" altLang="zh-CN" sz="790" b="0" dirty="0" smtClean="0">
                <a:solidFill>
                  <a:srgbClr val="23232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 m racer in 9 years</a:t>
            </a:r>
            <a:r>
              <a:rPr lang="en-GB" altLang="zh-CN" sz="790" b="0" dirty="0" smtClean="0">
                <a:solidFill>
                  <a:srgbClr val="23232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pPr algn="l">
              <a:lnSpc>
                <a:spcPct val="130000"/>
              </a:lnSpc>
            </a:pPr>
            <a:r>
              <a:rPr lang="en-GB" altLang="zh-CN" sz="790" b="0" dirty="0" smtClean="0">
                <a:solidFill>
                  <a:srgbClr val="23232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Age </a:t>
            </a:r>
            <a:r>
              <a:rPr lang="en-US" altLang="zh-CN" sz="790" b="0" dirty="0" smtClean="0">
                <a:solidFill>
                  <a:srgbClr val="23232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28-38</a:t>
            </a:r>
            <a:r>
              <a:rPr lang="en-GB" altLang="zh-CN" sz="790" b="0" dirty="0" smtClean="0">
                <a:solidFill>
                  <a:srgbClr val="23232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Tech Sch. or above, Mthly income </a:t>
            </a:r>
            <a:r>
              <a:rPr lang="en-US" altLang="zh-CN" sz="790" b="0" dirty="0" smtClean="0">
                <a:solidFill>
                  <a:srgbClr val="23232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5k+</a:t>
            </a:r>
          </a:p>
          <a:p>
            <a:pPr algn="l">
              <a:lnSpc>
                <a:spcPct val="130000"/>
              </a:lnSpc>
            </a:pPr>
            <a:r>
              <a:rPr lang="en-US" altLang="zh-CN" sz="790" b="0" dirty="0" smtClean="0">
                <a:solidFill>
                  <a:srgbClr val="23232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1st / 2nd level economic vibrant cities </a:t>
            </a:r>
            <a:endParaRPr lang="zh-CN" altLang="en-US" sz="790" b="0" dirty="0">
              <a:solidFill>
                <a:srgbClr val="232323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2" name="图片 7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75" y="1649360"/>
            <a:ext cx="1505085" cy="1786486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75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899592" y="699542"/>
            <a:ext cx="781496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CN" sz="3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+mn-ea"/>
              </a:rPr>
              <a:t>Contact</a:t>
            </a:r>
            <a:r>
              <a:rPr lang="zh-CN" altLang="en-US" sz="3200" b="1" dirty="0" smtClean="0">
                <a:latin typeface="Verdana" panose="020B0604030504040204" pitchFamily="34" charset="0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：</a:t>
            </a:r>
            <a:endParaRPr lang="en-US" altLang="zh-CN" sz="3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+mn-ea"/>
            </a:endParaRPr>
          </a:p>
          <a:p>
            <a:endParaRPr lang="en-US" altLang="zh-CN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+mn-ea"/>
            </a:endParaRPr>
          </a:p>
          <a:p>
            <a:r>
              <a:rPr lang="en-GB" altLang="zh-CN" sz="3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+mn-ea"/>
              </a:rPr>
              <a:t>Li Yang</a:t>
            </a:r>
            <a:r>
              <a:rPr lang="zh-CN" altLang="en-US" sz="3200" b="1" dirty="0" smtClean="0">
                <a:latin typeface="Verdana" panose="020B0604030504040204" pitchFamily="34" charset="0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   </a:t>
            </a:r>
            <a:r>
              <a:rPr lang="en-US" altLang="zh-CN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+mn-ea"/>
                <a:hlinkClick r:id="rId4"/>
              </a:rPr>
              <a:t>TEL: </a:t>
            </a:r>
            <a:r>
              <a:rPr lang="en-US" altLang="zh-CN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+mn-ea"/>
                <a:hlinkClick r:id="rId4"/>
              </a:rPr>
              <a:t>+86</a:t>
            </a:r>
            <a:r>
              <a:rPr lang="zh-CN" altLang="en-US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+mn-ea"/>
                <a:hlinkClick r:id="rId4"/>
              </a:rPr>
              <a:t> </a:t>
            </a:r>
            <a:r>
              <a:rPr lang="en-US" altLang="zh-CN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+mn-ea"/>
                <a:hlinkClick r:id="rId4"/>
              </a:rPr>
              <a:t>18-611-001-002</a:t>
            </a:r>
            <a:endParaRPr lang="en-US" altLang="zh-CN" sz="3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+mn-ea"/>
            </a:endParaRPr>
          </a:p>
          <a:p>
            <a:endParaRPr lang="en-US" altLang="zh-CN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+mn-ea"/>
            </a:endParaRPr>
          </a:p>
          <a:p>
            <a:r>
              <a:rPr lang="en-GB" altLang="zh-CN" sz="3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+mn-ea"/>
              </a:rPr>
              <a:t>Email</a:t>
            </a:r>
            <a:r>
              <a:rPr lang="zh-CN" altLang="en-US" sz="3200" dirty="0" smtClean="0">
                <a:latin typeface="Verdana" panose="020B0604030504040204" pitchFamily="34" charset="0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    </a:t>
            </a:r>
            <a:r>
              <a:rPr lang="en-US" altLang="zh-CN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+mn-ea"/>
              </a:rPr>
              <a:t>li@runff.com</a:t>
            </a:r>
            <a:endParaRPr lang="en-US" altLang="zh-CN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627784" y="4659982"/>
            <a:ext cx="3832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CN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Official </a:t>
            </a:r>
            <a:r>
              <a:rPr lang="en-GB" altLang="zh-CN" dirty="0" err="1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Wechat</a:t>
            </a:r>
            <a:r>
              <a:rPr lang="en-GB" altLang="zh-CN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GB" altLang="zh-CN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Account</a:t>
            </a:r>
            <a:r>
              <a:rPr lang="zh-CN" altLang="en-US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RUNFF</a:t>
            </a:r>
            <a:endParaRPr lang="zh-CN" altLang="en-US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图片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60" y="4680146"/>
            <a:ext cx="297324" cy="297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635"/>
            <a:ext cx="9144000" cy="5144400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TuWHP#"/>
  <p:tag name="MH_LAYOUT" val="SubTitleText"/>
  <p:tag name="MH" val="20151129092825"/>
  <p:tag name="MH_LIBRARY" val="GRAPHIC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TuWHP#"/>
  <p:tag name="MH_LAYOUT" val="SubTitleText"/>
  <p:tag name="MH" val="2015112909282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TuWHP#"/>
  <p:tag name="MH_LAYOUT" val="SubTitleText"/>
  <p:tag name="MH" val="20151129092825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1"/>
  <p:tag name="MH_CATEGORY" val="#TuWHP#"/>
  <p:tag name="MH_LAYOUT" val="SubTitleText"/>
  <p:tag name="MH" val="20151129092825"/>
  <p:tag name="MH_LIBRARY" val="GRAPHIC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679</Words>
  <Application>Microsoft Macintosh PowerPoint</Application>
  <PresentationFormat>全屏显示(16:9)</PresentationFormat>
  <Paragraphs>189</Paragraphs>
  <Slides>15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Berlin Sans FB</vt:lpstr>
      <vt:lpstr>Calibri</vt:lpstr>
      <vt:lpstr>Franklin Gothic Book</vt:lpstr>
      <vt:lpstr>Impact</vt:lpstr>
      <vt:lpstr>Verdana</vt:lpstr>
      <vt:lpstr>邯郸-韩绍杰喷漆英文</vt:lpstr>
      <vt:lpstr>宋体</vt:lpstr>
      <vt:lpstr>微软雅黑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多彩年度工作总结</dc:title>
  <dc:creator>USER</dc:creator>
  <cp:lastModifiedBy>Microsoft Office 用户</cp:lastModifiedBy>
  <cp:revision>474</cp:revision>
  <dcterms:created xsi:type="dcterms:W3CDTF">2014-11-09T01:07:00Z</dcterms:created>
  <dcterms:modified xsi:type="dcterms:W3CDTF">2017-01-11T07:15:42Z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2052-10.1.0.6135</vt:lpwstr>
  </property>
</Properties>
</file>